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580" r:id="rId2"/>
    <p:sldId id="623" r:id="rId3"/>
    <p:sldId id="616" r:id="rId4"/>
    <p:sldId id="743" r:id="rId5"/>
    <p:sldId id="742" r:id="rId6"/>
    <p:sldId id="745" r:id="rId7"/>
    <p:sldId id="744" r:id="rId8"/>
    <p:sldId id="624" r:id="rId9"/>
    <p:sldId id="625" r:id="rId10"/>
    <p:sldId id="759" r:id="rId11"/>
    <p:sldId id="760" r:id="rId12"/>
    <p:sldId id="761" r:id="rId13"/>
    <p:sldId id="622" r:id="rId14"/>
    <p:sldId id="617" r:id="rId15"/>
    <p:sldId id="618" r:id="rId16"/>
    <p:sldId id="746" r:id="rId17"/>
    <p:sldId id="747" r:id="rId18"/>
    <p:sldId id="748" r:id="rId19"/>
    <p:sldId id="749" r:id="rId20"/>
    <p:sldId id="257" r:id="rId21"/>
    <p:sldId id="750" r:id="rId22"/>
    <p:sldId id="751" r:id="rId23"/>
    <p:sldId id="752" r:id="rId24"/>
    <p:sldId id="753" r:id="rId25"/>
    <p:sldId id="620" r:id="rId26"/>
    <p:sldId id="754" r:id="rId27"/>
    <p:sldId id="755" r:id="rId28"/>
    <p:sldId id="756" r:id="rId29"/>
    <p:sldId id="619" r:id="rId30"/>
    <p:sldId id="757" r:id="rId31"/>
    <p:sldId id="741" r:id="rId32"/>
    <p:sldId id="758" r:id="rId33"/>
    <p:sldId id="526" r:id="rId34"/>
    <p:sldId id="740" r:id="rId35"/>
    <p:sldId id="739"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50"/>
    <p:restoredTop sz="93130"/>
  </p:normalViewPr>
  <p:slideViewPr>
    <p:cSldViewPr snapToGrid="0" snapToObjects="1">
      <p:cViewPr varScale="1">
        <p:scale>
          <a:sx n="87" d="100"/>
          <a:sy n="87" d="100"/>
        </p:scale>
        <p:origin x="773"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tiff>
</file>

<file path=ppt/media/image4.png>
</file>

<file path=ppt/media/image5.png>
</file>

<file path=ppt/media/image6.png>
</file>

<file path=ppt/media/image7.png>
</file>

<file path=ppt/media/image70.png>
</file>

<file path=ppt/media/image8.tiff>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828800"/>
            <a:ext cx="7772400" cy="900546"/>
          </a:xfrm>
        </p:spPr>
        <p:txBody>
          <a:bodyPr anchor="b"/>
          <a:lstStyle>
            <a:lvl1pPr algn="l">
              <a:defRPr/>
            </a:lvl1pPr>
          </a:lstStyle>
          <a:p>
            <a:r>
              <a:rPr lang="en-US" dirty="0"/>
              <a:t>Click To Edit Master Title Style</a:t>
            </a:r>
          </a:p>
        </p:txBody>
      </p:sp>
      <p:cxnSp>
        <p:nvCxnSpPr>
          <p:cNvPr id="8" name="Straight Connector 7"/>
          <p:cNvCxnSpPr/>
          <p:nvPr userDrawn="1"/>
        </p:nvCxnSpPr>
        <p:spPr>
          <a:xfrm>
            <a:off x="685800" y="28194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685800" y="2895600"/>
            <a:ext cx="64008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9"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5289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5" name="Picture 4" descr="C:\Users\njones\Dropbox (2U)\Work\Designing Slides\SMU\Design Brief\logo\logo_datasci_SMU.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71600" y="2778677"/>
            <a:ext cx="6503987" cy="574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1158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7560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722313" y="44069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5744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3786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417638"/>
            <a:ext cx="4040188"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90800"/>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417638"/>
            <a:ext cx="4041775"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66981" y="2590800"/>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495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756055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0599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920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a:spLocks noGrp="1"/>
          </p:cNvSpPr>
          <p:nvPr>
            <p:ph type="title" hasCustomPrompt="1"/>
          </p:nvPr>
        </p:nvSpPr>
        <p:spPr>
          <a:xfrm>
            <a:off x="457200" y="228600"/>
            <a:ext cx="8229600" cy="1143000"/>
          </a:xfrm>
        </p:spPr>
        <p:txBody>
          <a:bodyPr/>
          <a:lstStyle/>
          <a:p>
            <a:r>
              <a:rPr lang="en-US" dirty="0"/>
              <a:t>Click To Edit Master Title Style</a:t>
            </a:r>
          </a:p>
        </p:txBody>
      </p:sp>
    </p:spTree>
    <p:extLst>
      <p:ext uri="{BB962C8B-B14F-4D97-AF65-F5344CB8AC3E}">
        <p14:creationId xmlns:p14="http://schemas.microsoft.com/office/powerpoint/2010/main" val="4186488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9144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Rectangle 13"/>
          <p:cNvSpPr/>
          <p:nvPr userDrawn="1"/>
        </p:nvSpPr>
        <p:spPr>
          <a:xfrm>
            <a:off x="0" y="0"/>
            <a:ext cx="9144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Tree>
    <p:extLst>
      <p:ext uri="{BB962C8B-B14F-4D97-AF65-F5344CB8AC3E}">
        <p14:creationId xmlns:p14="http://schemas.microsoft.com/office/powerpoint/2010/main" val="17011778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Lst>
  <p:hf sldNum="0" hdr="0" ftr="0" dt="0"/>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rdocumentation.org/packages/twitteR/versions/1.1.9/topics/searchTwitter" TargetMode="External"/><Relationship Id="rId2" Type="http://schemas.openxmlformats.org/officeDocument/2006/relationships/hyperlink" Target="https://www.tidytextmining.com/sentiment.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649E1-0182-6342-BE54-103E4D478F60}"/>
              </a:ext>
            </a:extLst>
          </p:cNvPr>
          <p:cNvSpPr>
            <a:spLocks noGrp="1"/>
          </p:cNvSpPr>
          <p:nvPr>
            <p:ph type="ctrTitle"/>
          </p:nvPr>
        </p:nvSpPr>
        <p:spPr>
          <a:xfrm>
            <a:off x="685800" y="1828800"/>
            <a:ext cx="8458200" cy="900546"/>
          </a:xfrm>
        </p:spPr>
        <p:txBody>
          <a:bodyPr/>
          <a:lstStyle/>
          <a:p>
            <a:r>
              <a:rPr lang="en-US" dirty="0"/>
              <a:t>For Live Session</a:t>
            </a:r>
          </a:p>
        </p:txBody>
      </p:sp>
      <p:sp>
        <p:nvSpPr>
          <p:cNvPr id="4" name="Subtitle 3"/>
          <p:cNvSpPr>
            <a:spLocks noGrp="1"/>
          </p:cNvSpPr>
          <p:nvPr>
            <p:ph type="subTitle" idx="1"/>
          </p:nvPr>
        </p:nvSpPr>
        <p:spPr>
          <a:xfrm>
            <a:off x="381000" y="2895600"/>
            <a:ext cx="8534400" cy="1752600"/>
          </a:xfrm>
        </p:spPr>
        <p:txBody>
          <a:bodyPr/>
          <a:lstStyle/>
          <a:p>
            <a:r>
              <a:rPr lang="en-IN" dirty="0"/>
              <a:t>Unit 5</a:t>
            </a:r>
          </a:p>
        </p:txBody>
      </p:sp>
    </p:spTree>
    <p:extLst>
      <p:ext uri="{BB962C8B-B14F-4D97-AF65-F5344CB8AC3E}">
        <p14:creationId xmlns:p14="http://schemas.microsoft.com/office/powerpoint/2010/main" val="4009624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B367F-1D88-4B90-9175-097D4D4D958B}"/>
              </a:ext>
            </a:extLst>
          </p:cNvPr>
          <p:cNvSpPr>
            <a:spLocks noGrp="1"/>
          </p:cNvSpPr>
          <p:nvPr>
            <p:ph type="title"/>
          </p:nvPr>
        </p:nvSpPr>
        <p:spPr/>
        <p:txBody>
          <a:bodyPr/>
          <a:lstStyle/>
          <a:p>
            <a:r>
              <a:rPr lang="en-US" dirty="0"/>
              <a:t>Total inches for Height</a:t>
            </a:r>
          </a:p>
        </p:txBody>
      </p:sp>
      <p:pic>
        <p:nvPicPr>
          <p:cNvPr id="4" name="Content Placeholder 3">
            <a:extLst>
              <a:ext uri="{FF2B5EF4-FFF2-40B4-BE49-F238E27FC236}">
                <a16:creationId xmlns:a16="http://schemas.microsoft.com/office/drawing/2014/main" id="{0937C030-C7E0-4378-ACDA-0A6894CEFF2F}"/>
              </a:ext>
            </a:extLst>
          </p:cNvPr>
          <p:cNvPicPr>
            <a:picLocks noGrp="1" noChangeAspect="1"/>
          </p:cNvPicPr>
          <p:nvPr>
            <p:ph idx="1"/>
          </p:nvPr>
        </p:nvPicPr>
        <p:blipFill>
          <a:blip r:embed="rId2"/>
          <a:stretch>
            <a:fillRect/>
          </a:stretch>
        </p:blipFill>
        <p:spPr>
          <a:xfrm>
            <a:off x="575896" y="2455685"/>
            <a:ext cx="8229600" cy="3061176"/>
          </a:xfrm>
          <a:prstGeom prst="rect">
            <a:avLst/>
          </a:prstGeom>
        </p:spPr>
      </p:pic>
    </p:spTree>
    <p:extLst>
      <p:ext uri="{BB962C8B-B14F-4D97-AF65-F5344CB8AC3E}">
        <p14:creationId xmlns:p14="http://schemas.microsoft.com/office/powerpoint/2010/main" val="3073374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2021D-B523-4CC2-9F86-06D39DDCA7D1}"/>
              </a:ext>
            </a:extLst>
          </p:cNvPr>
          <p:cNvSpPr>
            <a:spLocks noGrp="1"/>
          </p:cNvSpPr>
          <p:nvPr>
            <p:ph type="title"/>
          </p:nvPr>
        </p:nvSpPr>
        <p:spPr/>
        <p:txBody>
          <a:bodyPr/>
          <a:lstStyle/>
          <a:p>
            <a:r>
              <a:rPr lang="en-US" dirty="0"/>
              <a:t>Weight</a:t>
            </a:r>
          </a:p>
        </p:txBody>
      </p:sp>
      <p:pic>
        <p:nvPicPr>
          <p:cNvPr id="4" name="Picture 3">
            <a:extLst>
              <a:ext uri="{FF2B5EF4-FFF2-40B4-BE49-F238E27FC236}">
                <a16:creationId xmlns:a16="http://schemas.microsoft.com/office/drawing/2014/main" id="{3B4B1A74-DBB8-4753-82D4-6404FB34C627}"/>
              </a:ext>
            </a:extLst>
          </p:cNvPr>
          <p:cNvPicPr>
            <a:picLocks noChangeAspect="1"/>
          </p:cNvPicPr>
          <p:nvPr/>
        </p:nvPicPr>
        <p:blipFill>
          <a:blip r:embed="rId2"/>
          <a:stretch>
            <a:fillRect/>
          </a:stretch>
        </p:blipFill>
        <p:spPr>
          <a:xfrm>
            <a:off x="2588255" y="1538654"/>
            <a:ext cx="3967490" cy="4213315"/>
          </a:xfrm>
          <a:prstGeom prst="rect">
            <a:avLst/>
          </a:prstGeom>
        </p:spPr>
      </p:pic>
    </p:spTree>
    <p:extLst>
      <p:ext uri="{BB962C8B-B14F-4D97-AF65-F5344CB8AC3E}">
        <p14:creationId xmlns:p14="http://schemas.microsoft.com/office/powerpoint/2010/main" val="1085386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D33D42C-2E48-483E-BDE8-5BE37A82B1AD}"/>
              </a:ext>
            </a:extLst>
          </p:cNvPr>
          <p:cNvPicPr>
            <a:picLocks noGrp="1" noChangeAspect="1"/>
          </p:cNvPicPr>
          <p:nvPr>
            <p:ph idx="1"/>
          </p:nvPr>
        </p:nvPicPr>
        <p:blipFill>
          <a:blip r:embed="rId2"/>
          <a:stretch>
            <a:fillRect/>
          </a:stretch>
        </p:blipFill>
        <p:spPr>
          <a:xfrm>
            <a:off x="947438" y="1600200"/>
            <a:ext cx="7249124" cy="4525963"/>
          </a:xfrm>
          <a:prstGeom prst="rect">
            <a:avLst/>
          </a:prstGeom>
        </p:spPr>
      </p:pic>
    </p:spTree>
    <p:extLst>
      <p:ext uri="{BB962C8B-B14F-4D97-AF65-F5344CB8AC3E}">
        <p14:creationId xmlns:p14="http://schemas.microsoft.com/office/powerpoint/2010/main" val="384946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3 (2 – 4 hours)</a:t>
            </a:r>
          </a:p>
        </p:txBody>
      </p:sp>
      <p:pic>
        <p:nvPicPr>
          <p:cNvPr id="4" name="Picture 3">
            <a:extLst>
              <a:ext uri="{FF2B5EF4-FFF2-40B4-BE49-F238E27FC236}">
                <a16:creationId xmlns:a16="http://schemas.microsoft.com/office/drawing/2014/main" id="{F89B07A5-395D-8145-8360-BA6AF6CCA046}"/>
              </a:ext>
            </a:extLst>
          </p:cNvPr>
          <p:cNvPicPr>
            <a:picLocks noChangeAspect="1"/>
          </p:cNvPicPr>
          <p:nvPr/>
        </p:nvPicPr>
        <p:blipFill rotWithShape="1">
          <a:blip r:embed="rId2"/>
          <a:srcRect b="8976"/>
          <a:stretch/>
        </p:blipFill>
        <p:spPr>
          <a:xfrm>
            <a:off x="2781869" y="2049517"/>
            <a:ext cx="3580261" cy="3530189"/>
          </a:xfrm>
          <a:prstGeom prst="rect">
            <a:avLst/>
          </a:prstGeom>
        </p:spPr>
      </p:pic>
    </p:spTree>
    <p:extLst>
      <p:ext uri="{BB962C8B-B14F-4D97-AF65-F5344CB8AC3E}">
        <p14:creationId xmlns:p14="http://schemas.microsoft.com/office/powerpoint/2010/main" val="4203246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A8198-76F3-BE4A-94F0-133BBC8471FB}"/>
              </a:ext>
            </a:extLst>
          </p:cNvPr>
          <p:cNvSpPr>
            <a:spLocks noGrp="1"/>
          </p:cNvSpPr>
          <p:nvPr>
            <p:ph type="title"/>
          </p:nvPr>
        </p:nvSpPr>
        <p:spPr/>
        <p:txBody>
          <a:bodyPr/>
          <a:lstStyle/>
          <a:p>
            <a:r>
              <a:rPr lang="en-US" dirty="0"/>
              <a:t>BABY NAMES</a:t>
            </a:r>
          </a:p>
        </p:txBody>
      </p:sp>
      <p:sp>
        <p:nvSpPr>
          <p:cNvPr id="4" name="Rectangle 3">
            <a:extLst>
              <a:ext uri="{FF2B5EF4-FFF2-40B4-BE49-F238E27FC236}">
                <a16:creationId xmlns:a16="http://schemas.microsoft.com/office/drawing/2014/main" id="{6604B7DA-EA68-0449-A7C4-989EE9269E65}"/>
              </a:ext>
            </a:extLst>
          </p:cNvPr>
          <p:cNvSpPr/>
          <p:nvPr/>
        </p:nvSpPr>
        <p:spPr>
          <a:xfrm>
            <a:off x="457200" y="1779326"/>
            <a:ext cx="8229600" cy="923330"/>
          </a:xfrm>
          <a:prstGeom prst="rect">
            <a:avLst/>
          </a:prstGeom>
        </p:spPr>
        <p:txBody>
          <a:bodyPr wrap="square">
            <a:spAutoFit/>
          </a:bodyPr>
          <a:lstStyle/>
          <a:p>
            <a:pPr>
              <a:spcBef>
                <a:spcPts val="955"/>
              </a:spcBef>
              <a:tabLst>
                <a:tab pos="435610" algn="l"/>
              </a:tabLst>
            </a:pPr>
            <a:r>
              <a:rPr lang="en-US" b="1" dirty="0">
                <a:latin typeface="Times New Roman" panose="02020603050405020304" pitchFamily="18" charset="0"/>
                <a:ea typeface="Garamond" panose="02020404030301010803" pitchFamily="18" charset="0"/>
                <a:cs typeface="Garamond" panose="02020404030301010803" pitchFamily="18" charset="0"/>
              </a:rPr>
              <a:t>Backstory: </a:t>
            </a:r>
            <a:r>
              <a:rPr lang="en-US" dirty="0">
                <a:latin typeface="Times New Roman" panose="02020603050405020304" pitchFamily="18" charset="0"/>
                <a:ea typeface="Garamond" panose="02020404030301010803" pitchFamily="18" charset="0"/>
                <a:cs typeface="Garamond" panose="02020404030301010803" pitchFamily="18" charset="0"/>
              </a:rPr>
              <a:t>Your client is expecting a baby soon.  However, he is not sure what to name the child.  Being out of the loop, he hires you to help him figure out popular names.  He provides for you raw data in order to help you make a decision.</a:t>
            </a:r>
            <a:endParaRPr lang="en-US" sz="1600" dirty="0">
              <a:latin typeface="Garamond" panose="02020404030301010803" pitchFamily="18" charset="0"/>
              <a:ea typeface="Garamond" panose="02020404030301010803" pitchFamily="18" charset="0"/>
              <a:cs typeface="Garamond" panose="02020404030301010803" pitchFamily="18" charset="0"/>
            </a:endParaRPr>
          </a:p>
        </p:txBody>
      </p:sp>
      <p:pic>
        <p:nvPicPr>
          <p:cNvPr id="5" name="Picture 4">
            <a:extLst>
              <a:ext uri="{FF2B5EF4-FFF2-40B4-BE49-F238E27FC236}">
                <a16:creationId xmlns:a16="http://schemas.microsoft.com/office/drawing/2014/main" id="{61E07B0C-845C-8843-BDA7-03809395DFBD}"/>
              </a:ext>
            </a:extLst>
          </p:cNvPr>
          <p:cNvPicPr>
            <a:picLocks noChangeAspect="1"/>
          </p:cNvPicPr>
          <p:nvPr/>
        </p:nvPicPr>
        <p:blipFill>
          <a:blip r:embed="rId2"/>
          <a:stretch>
            <a:fillRect/>
          </a:stretch>
        </p:blipFill>
        <p:spPr>
          <a:xfrm>
            <a:off x="1923392" y="2961290"/>
            <a:ext cx="5297214" cy="3531476"/>
          </a:xfrm>
          <a:prstGeom prst="rect">
            <a:avLst/>
          </a:prstGeom>
        </p:spPr>
      </p:pic>
    </p:spTree>
    <p:extLst>
      <p:ext uri="{BB962C8B-B14F-4D97-AF65-F5344CB8AC3E}">
        <p14:creationId xmlns:p14="http://schemas.microsoft.com/office/powerpoint/2010/main" val="2224550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5349A-ED48-D449-B690-6479AFDE8407}"/>
              </a:ext>
            </a:extLst>
          </p:cNvPr>
          <p:cNvSpPr>
            <a:spLocks noGrp="1"/>
          </p:cNvSpPr>
          <p:nvPr>
            <p:ph type="title"/>
          </p:nvPr>
        </p:nvSpPr>
        <p:spPr/>
        <p:txBody>
          <a:bodyPr/>
          <a:lstStyle/>
          <a:p>
            <a:r>
              <a:rPr lang="en-US" dirty="0"/>
              <a:t>Baby Names: Question 1</a:t>
            </a:r>
          </a:p>
        </p:txBody>
      </p:sp>
      <p:sp>
        <p:nvSpPr>
          <p:cNvPr id="3" name="Content Placeholder 2">
            <a:extLst>
              <a:ext uri="{FF2B5EF4-FFF2-40B4-BE49-F238E27FC236}">
                <a16:creationId xmlns:a16="http://schemas.microsoft.com/office/drawing/2014/main" id="{4944B3A4-8EBA-5947-B29B-B74785C408A4}"/>
              </a:ext>
            </a:extLst>
          </p:cNvPr>
          <p:cNvSpPr>
            <a:spLocks noGrp="1"/>
          </p:cNvSpPr>
          <p:nvPr>
            <p:ph idx="1"/>
          </p:nvPr>
        </p:nvSpPr>
        <p:spPr>
          <a:xfrm>
            <a:off x="110359" y="2048257"/>
            <a:ext cx="9033641" cy="3138597"/>
          </a:xfrm>
        </p:spPr>
        <p:txBody>
          <a:bodyPr/>
          <a:lstStyle/>
          <a:p>
            <a:pPr lvl="0" algn="r">
              <a:spcBef>
                <a:spcPts val="955"/>
              </a:spcBef>
              <a:buSzPts val="1200"/>
              <a:buFont typeface="Palatino Linotype" panose="02040502050505030304" pitchFamily="18" charset="0"/>
              <a:buAutoNum type="arabicPeriod"/>
              <a:tabLst>
                <a:tab pos="435610" algn="l"/>
              </a:tabLst>
            </a:pPr>
            <a:r>
              <a:rPr lang="en-US" sz="1400" b="1" dirty="0">
                <a:latin typeface="Times New Roman" panose="02020603050405020304" pitchFamily="18" charset="0"/>
                <a:ea typeface="Palatino Linotype" panose="02040502050505030304" pitchFamily="18" charset="0"/>
                <a:cs typeface="Palatino Linotype" panose="02040502050505030304" pitchFamily="18" charset="0"/>
              </a:rPr>
              <a:t>Data Munging (30 points): </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Utilize </a:t>
            </a:r>
            <a:r>
              <a:rPr lang="en-US" sz="1400" b="1" dirty="0">
                <a:latin typeface="Times New Roman" panose="02020603050405020304" pitchFamily="18" charset="0"/>
                <a:ea typeface="Palatino Linotype" panose="02040502050505030304" pitchFamily="18" charset="0"/>
                <a:cs typeface="Palatino Linotype" panose="02040502050505030304" pitchFamily="18" charset="0"/>
              </a:rPr>
              <a:t>yob2016.txt</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for this question. This file is a series of </a:t>
            </a:r>
            <a:r>
              <a:rPr lang="en-US" sz="1400" u="sng" dirty="0">
                <a:latin typeface="Times New Roman" panose="02020603050405020304" pitchFamily="18" charset="0"/>
                <a:ea typeface="Palatino Linotype" panose="02040502050505030304" pitchFamily="18" charset="0"/>
                <a:cs typeface="Palatino Linotype" panose="02040502050505030304" pitchFamily="18" charset="0"/>
              </a:rPr>
              <a:t>popular children’s names</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born in the year 2016 in the United States.  It consists of three columns with a </a:t>
            </a:r>
            <a:r>
              <a:rPr lang="en-US" sz="1400" i="1" dirty="0">
                <a:latin typeface="Times New Roman" panose="02020603050405020304" pitchFamily="18" charset="0"/>
                <a:ea typeface="Palatino Linotype" panose="02040502050505030304" pitchFamily="18" charset="0"/>
                <a:cs typeface="Palatino Linotype" panose="02040502050505030304" pitchFamily="18" charset="0"/>
              </a:rPr>
              <a:t>first name</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a </a:t>
            </a:r>
            <a:r>
              <a:rPr lang="en-US" sz="1400" i="1" dirty="0">
                <a:latin typeface="Times New Roman" panose="02020603050405020304" pitchFamily="18" charset="0"/>
                <a:ea typeface="Palatino Linotype" panose="02040502050505030304" pitchFamily="18" charset="0"/>
                <a:cs typeface="Palatino Linotype" panose="02040502050505030304" pitchFamily="18" charset="0"/>
              </a:rPr>
              <a:t>gender</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and the </a:t>
            </a:r>
            <a:r>
              <a:rPr lang="en-US" sz="1400" i="1" dirty="0">
                <a:latin typeface="Times New Roman" panose="02020603050405020304" pitchFamily="18" charset="0"/>
                <a:ea typeface="Palatino Linotype" panose="02040502050505030304" pitchFamily="18" charset="0"/>
                <a:cs typeface="Palatino Linotype" panose="02040502050505030304" pitchFamily="18" charset="0"/>
              </a:rPr>
              <a:t>amount of children</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given that name.  However, the data is raw and will need cleaning to make it tidy and usable.</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First, import the .txt file into R so you can process it.  Keep in mind this is not a CSV file.  You might have to open the file to see what you’re dealing with.  Assign the resulting data frame to an object, </a:t>
            </a:r>
            <a:r>
              <a:rPr lang="en-US" sz="1400" b="1" dirty="0" err="1">
                <a:latin typeface="Times New Roman" panose="02020603050405020304" pitchFamily="18" charset="0"/>
                <a:ea typeface="Palatino Linotype" panose="02040502050505030304" pitchFamily="18" charset="0"/>
                <a:cs typeface="Palatino Linotype" panose="02040502050505030304" pitchFamily="18" charset="0"/>
              </a:rPr>
              <a:t>df</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that consists of three columns with human-readable column names for each.</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Display the summary and structure of </a:t>
            </a:r>
            <a:r>
              <a:rPr lang="en-US" sz="1400" b="1" dirty="0" err="1">
                <a:latin typeface="Times New Roman" panose="02020603050405020304" pitchFamily="18" charset="0"/>
                <a:ea typeface="Palatino Linotype" panose="02040502050505030304" pitchFamily="18" charset="0"/>
                <a:cs typeface="Palatino Linotype" panose="02040502050505030304" pitchFamily="18" charset="0"/>
              </a:rPr>
              <a:t>df</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Your client tells you that there is a problem with the raw file.  One name was entered twice and misspelled.  The client cannot remember which name it is; there are thousands he saw! But he did mention he accidentally put three y’s at the end of the name.  Write an R command to figure out which name it is and display it.</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Upon finding the misspelled name, please remove this particular observation, as the client says it’s redundant.  Save the remaining dataset as an object: </a:t>
            </a:r>
            <a:r>
              <a:rPr lang="en-US" sz="1400" b="1" dirty="0">
                <a:latin typeface="Times New Roman" panose="02020603050405020304" pitchFamily="18" charset="0"/>
                <a:ea typeface="Palatino Linotype" panose="02040502050505030304" pitchFamily="18" charset="0"/>
                <a:cs typeface="Palatino Linotype" panose="02040502050505030304" pitchFamily="18" charset="0"/>
              </a:rPr>
              <a:t>y2016 </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endParaRPr lang="en-US" sz="3600" dirty="0"/>
          </a:p>
        </p:txBody>
      </p:sp>
    </p:spTree>
    <p:extLst>
      <p:ext uri="{BB962C8B-B14F-4D97-AF65-F5344CB8AC3E}">
        <p14:creationId xmlns:p14="http://schemas.microsoft.com/office/powerpoint/2010/main" val="1276504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60AC2-09D5-46B8-854E-43FE871E55CC}"/>
              </a:ext>
            </a:extLst>
          </p:cNvPr>
          <p:cNvSpPr>
            <a:spLocks noGrp="1"/>
          </p:cNvSpPr>
          <p:nvPr>
            <p:ph type="title"/>
          </p:nvPr>
        </p:nvSpPr>
        <p:spPr/>
        <p:txBody>
          <a:bodyPr/>
          <a:lstStyle/>
          <a:p>
            <a:r>
              <a:rPr lang="en-US" dirty="0"/>
              <a:t>a.</a:t>
            </a:r>
          </a:p>
        </p:txBody>
      </p:sp>
      <p:pic>
        <p:nvPicPr>
          <p:cNvPr id="4" name="Content Placeholder 3">
            <a:extLst>
              <a:ext uri="{FF2B5EF4-FFF2-40B4-BE49-F238E27FC236}">
                <a16:creationId xmlns:a16="http://schemas.microsoft.com/office/drawing/2014/main" id="{9BAE0EEF-5093-4565-870C-D25EBEAF6D82}"/>
              </a:ext>
            </a:extLst>
          </p:cNvPr>
          <p:cNvPicPr>
            <a:picLocks noGrp="1" noChangeAspect="1"/>
          </p:cNvPicPr>
          <p:nvPr>
            <p:ph idx="1"/>
          </p:nvPr>
        </p:nvPicPr>
        <p:blipFill>
          <a:blip r:embed="rId2"/>
          <a:stretch>
            <a:fillRect/>
          </a:stretch>
        </p:blipFill>
        <p:spPr>
          <a:xfrm>
            <a:off x="457200" y="2107200"/>
            <a:ext cx="8229600" cy="3511963"/>
          </a:xfrm>
          <a:prstGeom prst="rect">
            <a:avLst/>
          </a:prstGeom>
        </p:spPr>
      </p:pic>
    </p:spTree>
    <p:extLst>
      <p:ext uri="{BB962C8B-B14F-4D97-AF65-F5344CB8AC3E}">
        <p14:creationId xmlns:p14="http://schemas.microsoft.com/office/powerpoint/2010/main" val="2051445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5DBFF-94A0-48A5-B0D0-97061D01FA8C}"/>
              </a:ext>
            </a:extLst>
          </p:cNvPr>
          <p:cNvSpPr>
            <a:spLocks noGrp="1"/>
          </p:cNvSpPr>
          <p:nvPr>
            <p:ph type="title"/>
          </p:nvPr>
        </p:nvSpPr>
        <p:spPr/>
        <p:txBody>
          <a:bodyPr/>
          <a:lstStyle/>
          <a:p>
            <a:r>
              <a:rPr lang="en-US" dirty="0"/>
              <a:t>b</a:t>
            </a:r>
          </a:p>
        </p:txBody>
      </p:sp>
      <p:pic>
        <p:nvPicPr>
          <p:cNvPr id="4" name="Picture 3">
            <a:extLst>
              <a:ext uri="{FF2B5EF4-FFF2-40B4-BE49-F238E27FC236}">
                <a16:creationId xmlns:a16="http://schemas.microsoft.com/office/drawing/2014/main" id="{8C4E995A-89F2-4752-AD6A-8BB9ED4B5E0D}"/>
              </a:ext>
            </a:extLst>
          </p:cNvPr>
          <p:cNvPicPr>
            <a:picLocks noChangeAspect="1"/>
          </p:cNvPicPr>
          <p:nvPr/>
        </p:nvPicPr>
        <p:blipFill>
          <a:blip r:embed="rId2"/>
          <a:stretch>
            <a:fillRect/>
          </a:stretch>
        </p:blipFill>
        <p:spPr>
          <a:xfrm>
            <a:off x="369277" y="2436040"/>
            <a:ext cx="8229600" cy="243619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088604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DD83C-815D-4CB1-8174-89634D190E88}"/>
              </a:ext>
            </a:extLst>
          </p:cNvPr>
          <p:cNvSpPr>
            <a:spLocks noGrp="1"/>
          </p:cNvSpPr>
          <p:nvPr>
            <p:ph type="title"/>
          </p:nvPr>
        </p:nvSpPr>
        <p:spPr/>
        <p:txBody>
          <a:bodyPr/>
          <a:lstStyle/>
          <a:p>
            <a:r>
              <a:rPr lang="en-US" dirty="0"/>
              <a:t>c</a:t>
            </a:r>
          </a:p>
        </p:txBody>
      </p:sp>
      <p:pic>
        <p:nvPicPr>
          <p:cNvPr id="4" name="Picture 3">
            <a:extLst>
              <a:ext uri="{FF2B5EF4-FFF2-40B4-BE49-F238E27FC236}">
                <a16:creationId xmlns:a16="http://schemas.microsoft.com/office/drawing/2014/main" id="{1DECC8F2-062B-4051-A592-2ED9E50743BC}"/>
              </a:ext>
            </a:extLst>
          </p:cNvPr>
          <p:cNvPicPr>
            <a:picLocks noChangeAspect="1"/>
          </p:cNvPicPr>
          <p:nvPr/>
        </p:nvPicPr>
        <p:blipFill>
          <a:blip r:embed="rId2"/>
          <a:stretch>
            <a:fillRect/>
          </a:stretch>
        </p:blipFill>
        <p:spPr>
          <a:xfrm>
            <a:off x="487973" y="1975678"/>
            <a:ext cx="7974623" cy="111636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4190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98A9E-482D-400C-8686-A5595054059D}"/>
              </a:ext>
            </a:extLst>
          </p:cNvPr>
          <p:cNvSpPr>
            <a:spLocks noGrp="1"/>
          </p:cNvSpPr>
          <p:nvPr>
            <p:ph type="title"/>
          </p:nvPr>
        </p:nvSpPr>
        <p:spPr/>
        <p:txBody>
          <a:bodyPr/>
          <a:lstStyle/>
          <a:p>
            <a:r>
              <a:rPr lang="en-US" dirty="0"/>
              <a:t>d</a:t>
            </a:r>
          </a:p>
        </p:txBody>
      </p:sp>
      <p:pic>
        <p:nvPicPr>
          <p:cNvPr id="4" name="Picture 3">
            <a:extLst>
              <a:ext uri="{FF2B5EF4-FFF2-40B4-BE49-F238E27FC236}">
                <a16:creationId xmlns:a16="http://schemas.microsoft.com/office/drawing/2014/main" id="{2BDF5AB5-B925-49EB-B105-370027DDE469}"/>
              </a:ext>
            </a:extLst>
          </p:cNvPr>
          <p:cNvPicPr>
            <a:picLocks noChangeAspect="1"/>
          </p:cNvPicPr>
          <p:nvPr/>
        </p:nvPicPr>
        <p:blipFill>
          <a:blip r:embed="rId2"/>
          <a:stretch>
            <a:fillRect/>
          </a:stretch>
        </p:blipFill>
        <p:spPr>
          <a:xfrm>
            <a:off x="272561" y="2180785"/>
            <a:ext cx="8378447" cy="230299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86190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1 (2 hours)</a:t>
            </a:r>
          </a:p>
        </p:txBody>
      </p:sp>
      <p:pic>
        <p:nvPicPr>
          <p:cNvPr id="4" name="Picture 3">
            <a:extLst>
              <a:ext uri="{FF2B5EF4-FFF2-40B4-BE49-F238E27FC236}">
                <a16:creationId xmlns:a16="http://schemas.microsoft.com/office/drawing/2014/main" id="{2F042F30-A667-2D40-A614-A35AC203C192}"/>
              </a:ext>
            </a:extLst>
          </p:cNvPr>
          <p:cNvPicPr>
            <a:picLocks noChangeAspect="1"/>
          </p:cNvPicPr>
          <p:nvPr/>
        </p:nvPicPr>
        <p:blipFill>
          <a:blip r:embed="rId2"/>
          <a:stretch>
            <a:fillRect/>
          </a:stretch>
        </p:blipFill>
        <p:spPr>
          <a:xfrm>
            <a:off x="1474076" y="1889234"/>
            <a:ext cx="6195848" cy="4130565"/>
          </a:xfrm>
          <a:prstGeom prst="rect">
            <a:avLst/>
          </a:prstGeom>
        </p:spPr>
      </p:pic>
    </p:spTree>
    <p:extLst>
      <p:ext uri="{BB962C8B-B14F-4D97-AF65-F5344CB8AC3E}">
        <p14:creationId xmlns:p14="http://schemas.microsoft.com/office/powerpoint/2010/main" val="7964391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8A6AE-7BD4-5A49-A646-89410DFE83F5}"/>
              </a:ext>
            </a:extLst>
          </p:cNvPr>
          <p:cNvSpPr>
            <a:spLocks noGrp="1"/>
          </p:cNvSpPr>
          <p:nvPr>
            <p:ph type="title"/>
          </p:nvPr>
        </p:nvSpPr>
        <p:spPr>
          <a:xfrm>
            <a:off x="-228600" y="122237"/>
            <a:ext cx="10363200" cy="1325563"/>
          </a:xfrm>
        </p:spPr>
        <p:txBody>
          <a:bodyPr/>
          <a:lstStyle/>
          <a:p>
            <a:r>
              <a:rPr lang="en-US" sz="4000" dirty="0"/>
              <a:t>Baby Names: Question 2</a:t>
            </a:r>
          </a:p>
        </p:txBody>
      </p:sp>
      <p:sp>
        <p:nvSpPr>
          <p:cNvPr id="6" name="Rectangle 5">
            <a:extLst>
              <a:ext uri="{FF2B5EF4-FFF2-40B4-BE49-F238E27FC236}">
                <a16:creationId xmlns:a16="http://schemas.microsoft.com/office/drawing/2014/main" id="{597A151E-2440-C649-9F75-E138BAF9EBF0}"/>
              </a:ext>
            </a:extLst>
          </p:cNvPr>
          <p:cNvSpPr/>
          <p:nvPr/>
        </p:nvSpPr>
        <p:spPr>
          <a:xfrm>
            <a:off x="220717" y="1631084"/>
            <a:ext cx="9065172" cy="2067233"/>
          </a:xfrm>
          <a:prstGeom prst="rect">
            <a:avLst/>
          </a:prstGeom>
        </p:spPr>
        <p:txBody>
          <a:bodyPr wrap="square">
            <a:spAutoFit/>
          </a:bodyPr>
          <a:lstStyle/>
          <a:p>
            <a:pPr marR="0" lvl="0">
              <a:spcBef>
                <a:spcPts val="955"/>
              </a:spcBef>
              <a:spcAft>
                <a:spcPts val="0"/>
              </a:spcAft>
              <a:buSzPts val="1200"/>
              <a:tabLst>
                <a:tab pos="435610" algn="l"/>
              </a:tabLst>
            </a:pPr>
            <a:r>
              <a:rPr lang="en-US" sz="1200" b="1" spc="-20" dirty="0">
                <a:latin typeface="Times New Roman" panose="02020603050405020304" pitchFamily="18" charset="0"/>
                <a:ea typeface="Palatino Linotype" panose="02040502050505030304" pitchFamily="18" charset="0"/>
                <a:cs typeface="Palatino Linotype" panose="02040502050505030304" pitchFamily="18" charset="0"/>
              </a:rPr>
              <a:t>2. Data Merging (30 points):</a:t>
            </a:r>
            <a:r>
              <a:rPr lang="en-US" sz="1200" spc="-20" dirty="0">
                <a:latin typeface="Times New Roman" panose="02020603050405020304" pitchFamily="18" charset="0"/>
                <a:ea typeface="Palatino Linotype" panose="02040502050505030304" pitchFamily="18" charset="0"/>
                <a:cs typeface="Palatino Linotype" panose="02040502050505030304" pitchFamily="18" charset="0"/>
              </a:rPr>
              <a:t> Utilize </a:t>
            </a:r>
            <a:r>
              <a:rPr lang="en-US" sz="1200" b="1" spc="-20" dirty="0">
                <a:latin typeface="Times New Roman" panose="02020603050405020304" pitchFamily="18" charset="0"/>
                <a:ea typeface="Palatino Linotype" panose="02040502050505030304" pitchFamily="18" charset="0"/>
                <a:cs typeface="Palatino Linotype" panose="02040502050505030304" pitchFamily="18" charset="0"/>
              </a:rPr>
              <a:t>yob2015.txt</a:t>
            </a:r>
            <a:r>
              <a:rPr lang="en-US" sz="1200" spc="-20" dirty="0">
                <a:latin typeface="Times New Roman" panose="02020603050405020304" pitchFamily="18" charset="0"/>
                <a:ea typeface="Palatino Linotype" panose="02040502050505030304" pitchFamily="18" charset="0"/>
                <a:cs typeface="Palatino Linotype" panose="02040502050505030304" pitchFamily="18" charset="0"/>
              </a:rPr>
              <a:t> for this question.  This file is similar to yob2016, but contains names, gender, and total children given that name for the year 2015.</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42950" marR="0" lvl="1" indent="-285750">
              <a:spcBef>
                <a:spcPts val="955"/>
              </a:spcBef>
              <a:spcAft>
                <a:spcPts val="0"/>
              </a:spcAft>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Like 1a, please import the .txt file into R.  Look at the file before you do.  You might have to change some options to import it properly.  Again, please give the </a:t>
            </a:r>
            <a:r>
              <a:rPr lang="en-US" sz="1200" dirty="0" err="1">
                <a:latin typeface="Times New Roman" panose="02020603050405020304" pitchFamily="18" charset="0"/>
                <a:ea typeface="Palatino Linotype" panose="02040502050505030304" pitchFamily="18" charset="0"/>
                <a:cs typeface="Palatino Linotype" panose="02040502050505030304" pitchFamily="18" charset="0"/>
              </a:rPr>
              <a:t>dataframe</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human-readable column names.  Assign the </a:t>
            </a:r>
            <a:r>
              <a:rPr lang="en-US" sz="1200" dirty="0" err="1">
                <a:latin typeface="Times New Roman" panose="02020603050405020304" pitchFamily="18" charset="0"/>
                <a:ea typeface="Palatino Linotype" panose="02040502050505030304" pitchFamily="18" charset="0"/>
                <a:cs typeface="Palatino Linotype" panose="02040502050505030304" pitchFamily="18" charset="0"/>
              </a:rPr>
              <a:t>dataframe</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to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y2015</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42950" marR="0" lvl="1" indent="-285750">
              <a:spcBef>
                <a:spcPts val="955"/>
              </a:spcBef>
              <a:spcAft>
                <a:spcPts val="0"/>
              </a:spcAft>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Display the last ten rows in the </a:t>
            </a:r>
            <a:r>
              <a:rPr lang="en-US" sz="1200" dirty="0" err="1">
                <a:latin typeface="Times New Roman" panose="02020603050405020304" pitchFamily="18" charset="0"/>
                <a:ea typeface="Palatino Linotype" panose="02040502050505030304" pitchFamily="18" charset="0"/>
                <a:cs typeface="Palatino Linotype" panose="02040502050505030304" pitchFamily="18" charset="0"/>
              </a:rPr>
              <a:t>dataframe</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Describe something you find interesting about these 10 rows.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42950" marR="0" lvl="1" indent="-285750">
              <a:spcBef>
                <a:spcPts val="955"/>
              </a:spcBef>
              <a:spcAft>
                <a:spcPts val="0"/>
              </a:spcAft>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Merge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y2016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and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y2015</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by your Name column; assign it to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final</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The client only cares about names that have data for </a:t>
            </a:r>
            <a:r>
              <a:rPr lang="en-US" sz="1200" u="sng" dirty="0">
                <a:latin typeface="Times New Roman" panose="02020603050405020304" pitchFamily="18" charset="0"/>
                <a:ea typeface="Palatino Linotype" panose="02040502050505030304" pitchFamily="18" charset="0"/>
                <a:cs typeface="Palatino Linotype" panose="02040502050505030304" pitchFamily="18" charset="0"/>
              </a:rPr>
              <a:t>both</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2016 and 2015; there should be no NA values in either of your </a:t>
            </a:r>
            <a:r>
              <a:rPr lang="en-US" sz="1200" i="1" dirty="0">
                <a:latin typeface="Times New Roman" panose="02020603050405020304" pitchFamily="18" charset="0"/>
                <a:ea typeface="Palatino Linotype" panose="02040502050505030304" pitchFamily="18" charset="0"/>
                <a:cs typeface="Palatino Linotype" panose="02040502050505030304" pitchFamily="18" charset="0"/>
              </a:rPr>
              <a:t>amount of children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rows after merging.</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a:spcBef>
                <a:spcPts val="955"/>
              </a:spcBef>
              <a:tabLst>
                <a:tab pos="435610" algn="l"/>
              </a:tabLst>
            </a:pPr>
            <a:endParaRPr lang="en-US" sz="1100" dirty="0">
              <a:latin typeface="Garamond" panose="02020404030301010803" pitchFamily="18" charset="0"/>
              <a:ea typeface="Garamond" panose="02020404030301010803" pitchFamily="18" charset="0"/>
              <a:cs typeface="Garamond" panose="02020404030301010803" pitchFamily="18" charset="0"/>
            </a:endParaRPr>
          </a:p>
        </p:txBody>
      </p:sp>
    </p:spTree>
    <p:extLst>
      <p:ext uri="{BB962C8B-B14F-4D97-AF65-F5344CB8AC3E}">
        <p14:creationId xmlns:p14="http://schemas.microsoft.com/office/powerpoint/2010/main" val="19412003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82628-166D-43CB-BE4E-75A1A4590326}"/>
              </a:ext>
            </a:extLst>
          </p:cNvPr>
          <p:cNvSpPr>
            <a:spLocks noGrp="1"/>
          </p:cNvSpPr>
          <p:nvPr>
            <p:ph type="title"/>
          </p:nvPr>
        </p:nvSpPr>
        <p:spPr/>
        <p:txBody>
          <a:bodyPr/>
          <a:lstStyle/>
          <a:p>
            <a:r>
              <a:rPr lang="en-US" dirty="0"/>
              <a:t>a</a:t>
            </a:r>
          </a:p>
        </p:txBody>
      </p:sp>
      <p:pic>
        <p:nvPicPr>
          <p:cNvPr id="4" name="Content Placeholder 3">
            <a:extLst>
              <a:ext uri="{FF2B5EF4-FFF2-40B4-BE49-F238E27FC236}">
                <a16:creationId xmlns:a16="http://schemas.microsoft.com/office/drawing/2014/main" id="{6C7B908F-CB57-4B2C-BB23-26DD1D2060F9}"/>
              </a:ext>
            </a:extLst>
          </p:cNvPr>
          <p:cNvPicPr>
            <a:picLocks noGrp="1" noChangeAspect="1"/>
          </p:cNvPicPr>
          <p:nvPr>
            <p:ph idx="1"/>
          </p:nvPr>
        </p:nvPicPr>
        <p:blipFill>
          <a:blip r:embed="rId2"/>
          <a:stretch>
            <a:fillRect/>
          </a:stretch>
        </p:blipFill>
        <p:spPr>
          <a:xfrm>
            <a:off x="457200" y="2256544"/>
            <a:ext cx="8229600" cy="3213275"/>
          </a:xfrm>
          <a:prstGeom prst="rect">
            <a:avLst/>
          </a:prstGeom>
        </p:spPr>
      </p:pic>
    </p:spTree>
    <p:extLst>
      <p:ext uri="{BB962C8B-B14F-4D97-AF65-F5344CB8AC3E}">
        <p14:creationId xmlns:p14="http://schemas.microsoft.com/office/powerpoint/2010/main" val="30725005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F2717-C5C3-4770-ABCC-78E93769641E}"/>
              </a:ext>
            </a:extLst>
          </p:cNvPr>
          <p:cNvSpPr>
            <a:spLocks noGrp="1"/>
          </p:cNvSpPr>
          <p:nvPr>
            <p:ph type="title"/>
          </p:nvPr>
        </p:nvSpPr>
        <p:spPr/>
        <p:txBody>
          <a:bodyPr/>
          <a:lstStyle/>
          <a:p>
            <a:r>
              <a:rPr lang="en-US" dirty="0"/>
              <a:t>b</a:t>
            </a:r>
          </a:p>
        </p:txBody>
      </p:sp>
      <p:pic>
        <p:nvPicPr>
          <p:cNvPr id="4" name="Picture 3">
            <a:extLst>
              <a:ext uri="{FF2B5EF4-FFF2-40B4-BE49-F238E27FC236}">
                <a16:creationId xmlns:a16="http://schemas.microsoft.com/office/drawing/2014/main" id="{75E5556B-6C9B-4E8D-B501-ECFEA21DADD9}"/>
              </a:ext>
            </a:extLst>
          </p:cNvPr>
          <p:cNvPicPr>
            <a:picLocks noChangeAspect="1"/>
          </p:cNvPicPr>
          <p:nvPr/>
        </p:nvPicPr>
        <p:blipFill>
          <a:blip r:embed="rId2"/>
          <a:stretch>
            <a:fillRect/>
          </a:stretch>
        </p:blipFill>
        <p:spPr>
          <a:xfrm>
            <a:off x="360484" y="2057753"/>
            <a:ext cx="7988428" cy="315573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238591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160F1-F94D-4F34-81DB-71E1C2F2229F}"/>
              </a:ext>
            </a:extLst>
          </p:cNvPr>
          <p:cNvSpPr>
            <a:spLocks noGrp="1"/>
          </p:cNvSpPr>
          <p:nvPr>
            <p:ph type="title"/>
          </p:nvPr>
        </p:nvSpPr>
        <p:spPr/>
        <p:txBody>
          <a:bodyPr/>
          <a:lstStyle/>
          <a:p>
            <a:r>
              <a:rPr lang="en-US" dirty="0"/>
              <a:t>c</a:t>
            </a:r>
          </a:p>
        </p:txBody>
      </p:sp>
      <p:pic>
        <p:nvPicPr>
          <p:cNvPr id="4" name="Picture 3">
            <a:extLst>
              <a:ext uri="{FF2B5EF4-FFF2-40B4-BE49-F238E27FC236}">
                <a16:creationId xmlns:a16="http://schemas.microsoft.com/office/drawing/2014/main" id="{BB22B607-3BFD-4700-99F4-206B50CBE0F9}"/>
              </a:ext>
            </a:extLst>
          </p:cNvPr>
          <p:cNvPicPr>
            <a:picLocks noChangeAspect="1"/>
          </p:cNvPicPr>
          <p:nvPr/>
        </p:nvPicPr>
        <p:blipFill>
          <a:blip r:embed="rId2"/>
          <a:stretch>
            <a:fillRect/>
          </a:stretch>
        </p:blipFill>
        <p:spPr>
          <a:xfrm>
            <a:off x="727563" y="1873839"/>
            <a:ext cx="7688873" cy="29776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28554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C5A27-F2A2-46D7-A1CD-570C508BABEE}"/>
              </a:ext>
            </a:extLst>
          </p:cNvPr>
          <p:cNvSpPr>
            <a:spLocks noGrp="1"/>
          </p:cNvSpPr>
          <p:nvPr>
            <p:ph type="title"/>
          </p:nvPr>
        </p:nvSpPr>
        <p:spPr/>
        <p:txBody>
          <a:bodyPr/>
          <a:lstStyle/>
          <a:p>
            <a:r>
              <a:rPr lang="en-US" dirty="0"/>
              <a:t>c</a:t>
            </a:r>
          </a:p>
        </p:txBody>
      </p:sp>
      <p:pic>
        <p:nvPicPr>
          <p:cNvPr id="4" name="Picture 3">
            <a:extLst>
              <a:ext uri="{FF2B5EF4-FFF2-40B4-BE49-F238E27FC236}">
                <a16:creationId xmlns:a16="http://schemas.microsoft.com/office/drawing/2014/main" id="{5AA7BE5C-776F-41FD-8C99-3156119EECD7}"/>
              </a:ext>
            </a:extLst>
          </p:cNvPr>
          <p:cNvPicPr>
            <a:picLocks noChangeAspect="1"/>
          </p:cNvPicPr>
          <p:nvPr/>
        </p:nvPicPr>
        <p:blipFill>
          <a:blip r:embed="rId2"/>
          <a:stretch>
            <a:fillRect/>
          </a:stretch>
        </p:blipFill>
        <p:spPr>
          <a:xfrm>
            <a:off x="1507881" y="2448087"/>
            <a:ext cx="6356838" cy="174201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708856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B6516-7DBD-E349-9EB4-A5A932521A08}"/>
              </a:ext>
            </a:extLst>
          </p:cNvPr>
          <p:cNvSpPr>
            <a:spLocks noGrp="1"/>
          </p:cNvSpPr>
          <p:nvPr>
            <p:ph type="title"/>
          </p:nvPr>
        </p:nvSpPr>
        <p:spPr/>
        <p:txBody>
          <a:bodyPr/>
          <a:lstStyle/>
          <a:p>
            <a:r>
              <a:rPr lang="en-US" dirty="0"/>
              <a:t>Baby Names: Question 3</a:t>
            </a:r>
          </a:p>
        </p:txBody>
      </p:sp>
      <p:sp>
        <p:nvSpPr>
          <p:cNvPr id="3" name="Content Placeholder 2">
            <a:extLst>
              <a:ext uri="{FF2B5EF4-FFF2-40B4-BE49-F238E27FC236}">
                <a16:creationId xmlns:a16="http://schemas.microsoft.com/office/drawing/2014/main" id="{4F0E4BB8-2E58-5C45-8D22-A7061214A55F}"/>
              </a:ext>
            </a:extLst>
          </p:cNvPr>
          <p:cNvSpPr>
            <a:spLocks noGrp="1"/>
          </p:cNvSpPr>
          <p:nvPr>
            <p:ph idx="1"/>
          </p:nvPr>
        </p:nvSpPr>
        <p:spPr/>
        <p:txBody>
          <a:bodyPr/>
          <a:lstStyle/>
          <a:p>
            <a:pPr marL="0" lvl="0" indent="0">
              <a:spcBef>
                <a:spcPts val="955"/>
              </a:spcBef>
              <a:buSzPts val="1200"/>
              <a:buNone/>
              <a:tabLst>
                <a:tab pos="435610" algn="l"/>
              </a:tabLst>
            </a:pP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3.  Data Summary (30 points)</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Utilize your data frame object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final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for this part.</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Create a new column called “Total” in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final</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that adds the </a:t>
            </a:r>
            <a:r>
              <a:rPr lang="en-US" sz="1200" i="1" dirty="0">
                <a:latin typeface="Times New Roman" panose="02020603050405020304" pitchFamily="18" charset="0"/>
                <a:ea typeface="Palatino Linotype" panose="02040502050505030304" pitchFamily="18" charset="0"/>
                <a:cs typeface="Palatino Linotype" panose="02040502050505030304" pitchFamily="18" charset="0"/>
              </a:rPr>
              <a:t>amount of children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in 2015 and 2016 together.  In those two years combined, how many people were given popular names?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Sort the data by Total.  What are the top 10 most popular names?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The client is expecting a girl!  Omit boys and give the top 10 most popular girl’s names.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Write these top 10 girl names and their Totals to a CSV file.  Leave out the other columns entirely.</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62000" marR="0" indent="0" algn="ctr">
              <a:spcBef>
                <a:spcPts val="955"/>
              </a:spcBef>
              <a:spcAft>
                <a:spcPts val="0"/>
              </a:spcAft>
              <a:tabLst>
                <a:tab pos="435610" algn="l"/>
              </a:tabLst>
            </a:pPr>
            <a:r>
              <a:rPr lang="en-US" sz="1200" dirty="0">
                <a:latin typeface="Times New Roman" panose="02020603050405020304" pitchFamily="18" charset="0"/>
                <a:ea typeface="Garamond" panose="02020404030301010803" pitchFamily="18" charset="0"/>
                <a:cs typeface="Garamond" panose="02020404030301010803" pitchFamily="18" charset="0"/>
              </a:rPr>
              <a:t> </a:t>
            </a:r>
            <a:endParaRPr lang="en-US" sz="1100" dirty="0">
              <a:latin typeface="Garamond" panose="02020404030301010803" pitchFamily="18" charset="0"/>
              <a:ea typeface="Garamond" panose="02020404030301010803" pitchFamily="18" charset="0"/>
              <a:cs typeface="Garamond" panose="02020404030301010803" pitchFamily="18" charset="0"/>
            </a:endParaRPr>
          </a:p>
          <a:p>
            <a:endParaRPr lang="en-US" dirty="0"/>
          </a:p>
        </p:txBody>
      </p:sp>
    </p:spTree>
    <p:extLst>
      <p:ext uri="{BB962C8B-B14F-4D97-AF65-F5344CB8AC3E}">
        <p14:creationId xmlns:p14="http://schemas.microsoft.com/office/powerpoint/2010/main" val="40356831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7DE3B-67C8-4F1B-972A-1A1F796B7ABE}"/>
              </a:ext>
            </a:extLst>
          </p:cNvPr>
          <p:cNvSpPr>
            <a:spLocks noGrp="1"/>
          </p:cNvSpPr>
          <p:nvPr>
            <p:ph type="title"/>
          </p:nvPr>
        </p:nvSpPr>
        <p:spPr/>
        <p:txBody>
          <a:bodyPr/>
          <a:lstStyle/>
          <a:p>
            <a:r>
              <a:rPr lang="en-US" dirty="0"/>
              <a:t>A &amp; B</a:t>
            </a:r>
          </a:p>
        </p:txBody>
      </p:sp>
      <p:pic>
        <p:nvPicPr>
          <p:cNvPr id="4" name="Picture 3">
            <a:extLst>
              <a:ext uri="{FF2B5EF4-FFF2-40B4-BE49-F238E27FC236}">
                <a16:creationId xmlns:a16="http://schemas.microsoft.com/office/drawing/2014/main" id="{76FE3947-81F2-41C6-9966-EC5CE2AAEC43}"/>
              </a:ext>
            </a:extLst>
          </p:cNvPr>
          <p:cNvPicPr>
            <a:picLocks noChangeAspect="1"/>
          </p:cNvPicPr>
          <p:nvPr/>
        </p:nvPicPr>
        <p:blipFill>
          <a:blip r:embed="rId2"/>
          <a:stretch>
            <a:fillRect/>
          </a:stretch>
        </p:blipFill>
        <p:spPr>
          <a:xfrm>
            <a:off x="612165" y="1749669"/>
            <a:ext cx="2323092" cy="835269"/>
          </a:xfrm>
          <a:prstGeom prst="rect">
            <a:avLst/>
          </a:prstGeom>
        </p:spPr>
      </p:pic>
      <p:pic>
        <p:nvPicPr>
          <p:cNvPr id="5" name="Picture 4">
            <a:extLst>
              <a:ext uri="{FF2B5EF4-FFF2-40B4-BE49-F238E27FC236}">
                <a16:creationId xmlns:a16="http://schemas.microsoft.com/office/drawing/2014/main" id="{78559D0E-513A-43CE-8A07-0FBCCFEEA0FD}"/>
              </a:ext>
            </a:extLst>
          </p:cNvPr>
          <p:cNvPicPr>
            <a:picLocks noChangeAspect="1"/>
          </p:cNvPicPr>
          <p:nvPr/>
        </p:nvPicPr>
        <p:blipFill>
          <a:blip r:embed="rId3"/>
          <a:stretch>
            <a:fillRect/>
          </a:stretch>
        </p:blipFill>
        <p:spPr>
          <a:xfrm>
            <a:off x="518747" y="2928402"/>
            <a:ext cx="7825153" cy="29936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64790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73EF8-6E8A-4619-AE04-434764C9B85B}"/>
              </a:ext>
            </a:extLst>
          </p:cNvPr>
          <p:cNvSpPr>
            <a:spLocks noGrp="1"/>
          </p:cNvSpPr>
          <p:nvPr>
            <p:ph type="title"/>
          </p:nvPr>
        </p:nvSpPr>
        <p:spPr/>
        <p:txBody>
          <a:bodyPr/>
          <a:lstStyle/>
          <a:p>
            <a:r>
              <a:rPr lang="en-US" dirty="0"/>
              <a:t>c</a:t>
            </a:r>
          </a:p>
        </p:txBody>
      </p:sp>
      <p:pic>
        <p:nvPicPr>
          <p:cNvPr id="4" name="Content Placeholder 3">
            <a:extLst>
              <a:ext uri="{FF2B5EF4-FFF2-40B4-BE49-F238E27FC236}">
                <a16:creationId xmlns:a16="http://schemas.microsoft.com/office/drawing/2014/main" id="{A717EA16-9732-4787-B9FA-78BD36447A52}"/>
              </a:ext>
            </a:extLst>
          </p:cNvPr>
          <p:cNvPicPr>
            <a:picLocks noGrp="1" noChangeAspect="1"/>
          </p:cNvPicPr>
          <p:nvPr>
            <p:ph idx="1"/>
          </p:nvPr>
        </p:nvPicPr>
        <p:blipFill>
          <a:blip r:embed="rId2"/>
          <a:stretch>
            <a:fillRect/>
          </a:stretch>
        </p:blipFill>
        <p:spPr>
          <a:xfrm>
            <a:off x="457200" y="2257830"/>
            <a:ext cx="8229600" cy="321070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614542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A5379-CBC1-4D95-ADF3-EECB01923EE4}"/>
              </a:ext>
            </a:extLst>
          </p:cNvPr>
          <p:cNvSpPr>
            <a:spLocks noGrp="1"/>
          </p:cNvSpPr>
          <p:nvPr>
            <p:ph type="title"/>
          </p:nvPr>
        </p:nvSpPr>
        <p:spPr/>
        <p:txBody>
          <a:bodyPr/>
          <a:lstStyle/>
          <a:p>
            <a:r>
              <a:rPr lang="en-US" dirty="0"/>
              <a:t>d</a:t>
            </a:r>
          </a:p>
        </p:txBody>
      </p:sp>
      <p:pic>
        <p:nvPicPr>
          <p:cNvPr id="4" name="Picture 3">
            <a:extLst>
              <a:ext uri="{FF2B5EF4-FFF2-40B4-BE49-F238E27FC236}">
                <a16:creationId xmlns:a16="http://schemas.microsoft.com/office/drawing/2014/main" id="{BC2C86EA-0C5A-4CCF-BD41-D79538DE50F6}"/>
              </a:ext>
            </a:extLst>
          </p:cNvPr>
          <p:cNvPicPr>
            <a:picLocks noChangeAspect="1"/>
          </p:cNvPicPr>
          <p:nvPr/>
        </p:nvPicPr>
        <p:blipFill>
          <a:blip r:embed="rId2"/>
          <a:stretch>
            <a:fillRect/>
          </a:stretch>
        </p:blipFill>
        <p:spPr>
          <a:xfrm>
            <a:off x="901211" y="1913308"/>
            <a:ext cx="6180992" cy="1139780"/>
          </a:xfrm>
          <a:prstGeom prst="rect">
            <a:avLst/>
          </a:prstGeom>
        </p:spPr>
      </p:pic>
      <p:pic>
        <p:nvPicPr>
          <p:cNvPr id="5" name="Picture 4">
            <a:extLst>
              <a:ext uri="{FF2B5EF4-FFF2-40B4-BE49-F238E27FC236}">
                <a16:creationId xmlns:a16="http://schemas.microsoft.com/office/drawing/2014/main" id="{99796EBC-6490-4BE3-96D7-99BBC23AAA46}"/>
              </a:ext>
            </a:extLst>
          </p:cNvPr>
          <p:cNvPicPr>
            <a:picLocks noChangeAspect="1"/>
          </p:cNvPicPr>
          <p:nvPr/>
        </p:nvPicPr>
        <p:blipFill>
          <a:blip r:embed="rId3"/>
          <a:stretch>
            <a:fillRect/>
          </a:stretch>
        </p:blipFill>
        <p:spPr>
          <a:xfrm>
            <a:off x="593480" y="3480276"/>
            <a:ext cx="5360026" cy="2212744"/>
          </a:xfrm>
          <a:prstGeom prst="rect">
            <a:avLst/>
          </a:prstGeom>
        </p:spPr>
      </p:pic>
    </p:spTree>
    <p:extLst>
      <p:ext uri="{BB962C8B-B14F-4D97-AF65-F5344CB8AC3E}">
        <p14:creationId xmlns:p14="http://schemas.microsoft.com/office/powerpoint/2010/main" val="26848883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2B02F-26BA-524D-8348-955842286447}"/>
              </a:ext>
            </a:extLst>
          </p:cNvPr>
          <p:cNvSpPr>
            <a:spLocks noGrp="1"/>
          </p:cNvSpPr>
          <p:nvPr>
            <p:ph type="title"/>
          </p:nvPr>
        </p:nvSpPr>
        <p:spPr/>
        <p:txBody>
          <a:bodyPr/>
          <a:lstStyle/>
          <a:p>
            <a:r>
              <a:rPr lang="en-US" dirty="0"/>
              <a:t>Baby Names: Question 4</a:t>
            </a:r>
          </a:p>
        </p:txBody>
      </p:sp>
      <p:sp>
        <p:nvSpPr>
          <p:cNvPr id="4" name="Rectangle 3">
            <a:extLst>
              <a:ext uri="{FF2B5EF4-FFF2-40B4-BE49-F238E27FC236}">
                <a16:creationId xmlns:a16="http://schemas.microsoft.com/office/drawing/2014/main" id="{836D7C4A-1BEB-784D-A51E-FFF515D069E6}"/>
              </a:ext>
            </a:extLst>
          </p:cNvPr>
          <p:cNvSpPr/>
          <p:nvPr/>
        </p:nvSpPr>
        <p:spPr>
          <a:xfrm>
            <a:off x="457200" y="1664519"/>
            <a:ext cx="8229600" cy="1051570"/>
          </a:xfrm>
          <a:prstGeom prst="rect">
            <a:avLst/>
          </a:prstGeom>
        </p:spPr>
        <p:txBody>
          <a:bodyPr wrap="square">
            <a:spAutoFit/>
          </a:bodyPr>
          <a:lstStyle/>
          <a:p>
            <a:pPr marR="0" lvl="0">
              <a:spcBef>
                <a:spcPts val="955"/>
              </a:spcBef>
              <a:spcAft>
                <a:spcPts val="0"/>
              </a:spcAft>
              <a:buSzPts val="1200"/>
              <a:tabLst>
                <a:tab pos="435610" algn="l"/>
              </a:tabLst>
            </a:pPr>
            <a:r>
              <a:rPr lang="en-US" b="1" dirty="0">
                <a:latin typeface="Times New Roman" panose="02020603050405020304" pitchFamily="18" charset="0"/>
                <a:ea typeface="Palatino Linotype" panose="02040502050505030304" pitchFamily="18" charset="0"/>
                <a:cs typeface="Palatino Linotype" panose="02040502050505030304" pitchFamily="18" charset="0"/>
              </a:rPr>
              <a:t>4. Data Visualization:</a:t>
            </a:r>
            <a:r>
              <a:rPr lang="en-US" dirty="0">
                <a:latin typeface="Times New Roman" panose="02020603050405020304" pitchFamily="18" charset="0"/>
                <a:ea typeface="Palatino Linotype" panose="02040502050505030304" pitchFamily="18" charset="0"/>
                <a:cs typeface="Palatino Linotype" panose="02040502050505030304" pitchFamily="18" charset="0"/>
              </a:rPr>
              <a:t> Create a well labeled, visually appealing and informative visualization summarizing some of the results of this study.  </a:t>
            </a:r>
            <a:endParaRPr lang="en-US" sz="1600" dirty="0">
              <a:latin typeface="Garamond" panose="02020404030301010803" pitchFamily="18" charset="0"/>
              <a:ea typeface="Palatino Linotype" panose="02040502050505030304" pitchFamily="18" charset="0"/>
              <a:cs typeface="Palatino Linotype" panose="02040502050505030304" pitchFamily="18" charset="0"/>
            </a:endParaRPr>
          </a:p>
          <a:p>
            <a:pPr marL="282575" marR="0" indent="0">
              <a:spcBef>
                <a:spcPts val="955"/>
              </a:spcBef>
              <a:spcAft>
                <a:spcPts val="0"/>
              </a:spcAft>
              <a:tabLst>
                <a:tab pos="435610" algn="l"/>
              </a:tabLst>
            </a:pPr>
            <a:r>
              <a:rPr lang="en-US" dirty="0">
                <a:latin typeface="Times New Roman" panose="02020603050405020304" pitchFamily="18" charset="0"/>
                <a:ea typeface="Garamond" panose="02020404030301010803" pitchFamily="18" charset="0"/>
                <a:cs typeface="Garamond" panose="02020404030301010803" pitchFamily="18" charset="0"/>
              </a:rPr>
              <a:t> </a:t>
            </a:r>
            <a:endParaRPr lang="en-US" sz="1600" dirty="0">
              <a:latin typeface="Garamond" panose="02020404030301010803" pitchFamily="18" charset="0"/>
              <a:ea typeface="Garamond" panose="02020404030301010803" pitchFamily="18" charset="0"/>
              <a:cs typeface="Garamond" panose="02020404030301010803" pitchFamily="18" charset="0"/>
            </a:endParaRPr>
          </a:p>
        </p:txBody>
      </p:sp>
      <p:pic>
        <p:nvPicPr>
          <p:cNvPr id="3" name="Picture 2">
            <a:extLst>
              <a:ext uri="{FF2B5EF4-FFF2-40B4-BE49-F238E27FC236}">
                <a16:creationId xmlns:a16="http://schemas.microsoft.com/office/drawing/2014/main" id="{2C374230-131E-43B1-8BD2-AD63260F74FF}"/>
              </a:ext>
            </a:extLst>
          </p:cNvPr>
          <p:cNvPicPr>
            <a:picLocks noChangeAspect="1"/>
          </p:cNvPicPr>
          <p:nvPr/>
        </p:nvPicPr>
        <p:blipFill>
          <a:blip r:embed="rId2"/>
          <a:stretch>
            <a:fillRect/>
          </a:stretch>
        </p:blipFill>
        <p:spPr>
          <a:xfrm>
            <a:off x="1156189" y="2431273"/>
            <a:ext cx="6473638" cy="4070638"/>
          </a:xfrm>
          <a:prstGeom prst="rect">
            <a:avLst/>
          </a:prstGeom>
        </p:spPr>
      </p:pic>
    </p:spTree>
    <p:extLst>
      <p:ext uri="{BB962C8B-B14F-4D97-AF65-F5344CB8AC3E}">
        <p14:creationId xmlns:p14="http://schemas.microsoft.com/office/powerpoint/2010/main" val="2667969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p:txBody>
          <a:bodyPr/>
          <a:lstStyle/>
          <a:p>
            <a:r>
              <a:rPr lang="en-US" dirty="0"/>
              <a:t>BBALL STUDY</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p:txBody>
          <a:bodyPr/>
          <a:lstStyle/>
          <a:p>
            <a:pPr marL="0" indent="0">
              <a:buNone/>
            </a:pPr>
            <a:r>
              <a:rPr lang="en-US" sz="2000" dirty="0"/>
              <a:t>We previously used a dataset called </a:t>
            </a:r>
            <a:r>
              <a:rPr lang="en-US" sz="2000" dirty="0" err="1"/>
              <a:t>PlayerBBall.csv</a:t>
            </a:r>
            <a:r>
              <a:rPr lang="en-US" sz="2000" dirty="0"/>
              <a:t> which contained information about NBA basketball players.  To finish that assignment, you had to manipulate the height column.  Review the code you used to do that and see if you can’t make more efficient code using regular expressions and / or the string functions from this Unit. </a:t>
            </a:r>
          </a:p>
          <a:p>
            <a:r>
              <a:rPr lang="en-US" sz="2000" dirty="0"/>
              <a:t>Use regular expressions to use the height column to create a </a:t>
            </a:r>
            <a:r>
              <a:rPr lang="en-US" sz="2000" dirty="0" err="1"/>
              <a:t>TotalInches</a:t>
            </a:r>
            <a:r>
              <a:rPr lang="en-US" sz="2000" dirty="0"/>
              <a:t> column that has the total height in inches and is recorded as a numeric variable. </a:t>
            </a:r>
          </a:p>
          <a:p>
            <a:r>
              <a:rPr lang="en-US" sz="2000" dirty="0"/>
              <a:t>Use this variable to make a chart that contains histograms of heights for every position (color coded).  </a:t>
            </a:r>
          </a:p>
        </p:txBody>
      </p:sp>
    </p:spTree>
    <p:extLst>
      <p:ext uri="{BB962C8B-B14F-4D97-AF65-F5344CB8AC3E}">
        <p14:creationId xmlns:p14="http://schemas.microsoft.com/office/powerpoint/2010/main" val="4255880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2E2D9-FAF4-442A-A576-2589C4B46C3D}"/>
              </a:ext>
            </a:extLst>
          </p:cNvPr>
          <p:cNvSpPr>
            <a:spLocks noGrp="1"/>
          </p:cNvSpPr>
          <p:nvPr>
            <p:ph type="title"/>
          </p:nvPr>
        </p:nvSpPr>
        <p:spPr/>
        <p:txBody>
          <a:bodyPr/>
          <a:lstStyle/>
          <a:p>
            <a:r>
              <a:rPr lang="en-US" dirty="0"/>
              <a:t>Summary	</a:t>
            </a:r>
          </a:p>
        </p:txBody>
      </p:sp>
      <p:sp>
        <p:nvSpPr>
          <p:cNvPr id="3" name="Content Placeholder 2">
            <a:extLst>
              <a:ext uri="{FF2B5EF4-FFF2-40B4-BE49-F238E27FC236}">
                <a16:creationId xmlns:a16="http://schemas.microsoft.com/office/drawing/2014/main" id="{657BEC09-2FD7-49AA-A4C9-F8C72E98DF1B}"/>
              </a:ext>
            </a:extLst>
          </p:cNvPr>
          <p:cNvSpPr>
            <a:spLocks noGrp="1"/>
          </p:cNvSpPr>
          <p:nvPr>
            <p:ph idx="1"/>
          </p:nvPr>
        </p:nvSpPr>
        <p:spPr>
          <a:xfrm>
            <a:off x="457200" y="1657350"/>
            <a:ext cx="8229600" cy="4525963"/>
          </a:xfrm>
        </p:spPr>
        <p:txBody>
          <a:bodyPr/>
          <a:lstStyle/>
          <a:p>
            <a:r>
              <a:rPr lang="en-US" sz="2800" dirty="0"/>
              <a:t>There were more names for males that were selected in total when compared to females.  This could mean that during 2015 &amp; 2016 there were more boys born.  But since this is observational study we cannot make an inference to the generalized population beyond the data.</a:t>
            </a:r>
          </a:p>
        </p:txBody>
      </p:sp>
    </p:spTree>
    <p:extLst>
      <p:ext uri="{BB962C8B-B14F-4D97-AF65-F5344CB8AC3E}">
        <p14:creationId xmlns:p14="http://schemas.microsoft.com/office/powerpoint/2010/main" val="14963376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4 (</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1 </m:t>
                    </m:r>
                    <m:r>
                      <a:rPr lang="en-US" b="0" i="1" smtClean="0">
                        <a:latin typeface="Cambria Math" panose="02040503050406030204" pitchFamily="18" charset="0"/>
                        <a:ea typeface="Cambria Math" panose="02040503050406030204" pitchFamily="18" charset="0"/>
                      </a:rPr>
                      <m:t>h𝑜𝑢𝑟</m:t>
                    </m:r>
                  </m:oMath>
                </a14:m>
                <a:r>
                  <a:rPr lang="en-US" dirty="0"/>
                  <a:t>)</a:t>
                </a:r>
              </a:p>
            </p:txBody>
          </p:sp>
        </mc:Choice>
        <mc:Fallback xmlns="">
          <p:sp>
            <p:nvSpPr>
              <p:cNvPr id="2" name="Title 1">
                <a:extLst>
                  <a:ext uri="{FF2B5EF4-FFF2-40B4-BE49-F238E27FC236}">
                    <a16:creationId xmlns:a16="http://schemas.microsoft.com/office/drawing/2014/main" id="{79866D22-F16C-A645-BAD3-EE9380F9712C}"/>
                  </a:ext>
                </a:extLst>
              </p:cNvPr>
              <p:cNvSpPr>
                <a:spLocks noGrp="1" noRot="1" noChangeAspect="1" noMove="1" noResize="1" noEditPoints="1" noAdjustHandles="1" noChangeArrowheads="1" noChangeShapeType="1" noTextEdit="1"/>
              </p:cNvSpPr>
              <p:nvPr>
                <p:ph type="title"/>
              </p:nvPr>
            </p:nvSpPr>
            <p:spPr>
              <a:blipFill>
                <a:blip r:embed="rId2"/>
                <a:stretch>
                  <a:fillRect b="-8791"/>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FA71A8AE-5096-E042-BFFD-BC01E1365037}"/>
              </a:ext>
            </a:extLst>
          </p:cNvPr>
          <p:cNvSpPr txBox="1"/>
          <p:nvPr/>
        </p:nvSpPr>
        <p:spPr>
          <a:xfrm>
            <a:off x="894945" y="2188723"/>
            <a:ext cx="7354110" cy="2862322"/>
          </a:xfrm>
          <a:prstGeom prst="rect">
            <a:avLst/>
          </a:prstGeom>
          <a:noFill/>
        </p:spPr>
        <p:txBody>
          <a:bodyPr wrap="square" rtlCol="0">
            <a:spAutoFit/>
          </a:bodyPr>
          <a:lstStyle/>
          <a:p>
            <a:pPr algn="ctr"/>
            <a:r>
              <a:rPr lang="en-US" sz="6000" dirty="0"/>
              <a:t>Takeaways</a:t>
            </a:r>
          </a:p>
          <a:p>
            <a:pPr algn="ctr"/>
            <a:r>
              <a:rPr lang="en-US" sz="6000" dirty="0"/>
              <a:t>and </a:t>
            </a:r>
          </a:p>
          <a:p>
            <a:pPr algn="ctr"/>
            <a:r>
              <a:rPr lang="en-US" sz="6000" dirty="0"/>
              <a:t>questions!</a:t>
            </a:r>
          </a:p>
        </p:txBody>
      </p:sp>
    </p:spTree>
    <p:extLst>
      <p:ext uri="{BB962C8B-B14F-4D97-AF65-F5344CB8AC3E}">
        <p14:creationId xmlns:p14="http://schemas.microsoft.com/office/powerpoint/2010/main" val="27340296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782AB-AC25-4D5E-9F1F-8532C1A8D627}"/>
              </a:ext>
            </a:extLst>
          </p:cNvPr>
          <p:cNvSpPr>
            <a:spLocks noGrp="1"/>
          </p:cNvSpPr>
          <p:nvPr>
            <p:ph type="title"/>
          </p:nvPr>
        </p:nvSpPr>
        <p:spPr/>
        <p:txBody>
          <a:bodyPr/>
          <a:lstStyle/>
          <a:p>
            <a:r>
              <a:rPr lang="en-US" dirty="0"/>
              <a:t>Takeaways	</a:t>
            </a:r>
          </a:p>
        </p:txBody>
      </p:sp>
      <p:sp>
        <p:nvSpPr>
          <p:cNvPr id="3" name="Content Placeholder 2">
            <a:extLst>
              <a:ext uri="{FF2B5EF4-FFF2-40B4-BE49-F238E27FC236}">
                <a16:creationId xmlns:a16="http://schemas.microsoft.com/office/drawing/2014/main" id="{EEF045C5-C023-410B-B2C5-34795006F6B5}"/>
              </a:ext>
            </a:extLst>
          </p:cNvPr>
          <p:cNvSpPr>
            <a:spLocks noGrp="1"/>
          </p:cNvSpPr>
          <p:nvPr>
            <p:ph idx="1"/>
          </p:nvPr>
        </p:nvSpPr>
        <p:spPr/>
        <p:txBody>
          <a:bodyPr/>
          <a:lstStyle/>
          <a:p>
            <a:r>
              <a:rPr lang="en-US" dirty="0"/>
              <a:t>Interesting stuff by using string to clean the data and analyze.</a:t>
            </a:r>
          </a:p>
          <a:p>
            <a:r>
              <a:rPr lang="en-US" dirty="0"/>
              <a:t>I think this exercise improved my skills a little more and in wrangling the data.</a:t>
            </a:r>
          </a:p>
        </p:txBody>
      </p:sp>
    </p:spTree>
    <p:extLst>
      <p:ext uri="{BB962C8B-B14F-4D97-AF65-F5344CB8AC3E}">
        <p14:creationId xmlns:p14="http://schemas.microsoft.com/office/powerpoint/2010/main" val="20752136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69982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6906F-0AB2-2645-922C-8D886D0DF385}"/>
              </a:ext>
            </a:extLst>
          </p:cNvPr>
          <p:cNvSpPr>
            <a:spLocks noGrp="1"/>
          </p:cNvSpPr>
          <p:nvPr>
            <p:ph type="title"/>
          </p:nvPr>
        </p:nvSpPr>
        <p:spPr>
          <a:xfrm>
            <a:off x="457200" y="1600200"/>
            <a:ext cx="8229600" cy="1143000"/>
          </a:xfrm>
        </p:spPr>
        <p:txBody>
          <a:bodyPr/>
          <a:lstStyle/>
          <a:p>
            <a:r>
              <a:rPr lang="en-US" b="1" dirty="0"/>
              <a:t>NOT ASSIGNED </a:t>
            </a:r>
            <a:r>
              <a:rPr lang="en-US" dirty="0"/>
              <a:t>… ALTERNATIVE QUESTIONS</a:t>
            </a:r>
          </a:p>
        </p:txBody>
      </p:sp>
      <p:sp>
        <p:nvSpPr>
          <p:cNvPr id="5" name="Content Placeholder 4">
            <a:extLst>
              <a:ext uri="{FF2B5EF4-FFF2-40B4-BE49-F238E27FC236}">
                <a16:creationId xmlns:a16="http://schemas.microsoft.com/office/drawing/2014/main" id="{F64BAF18-2759-8A45-9A9B-9BFD983E8280}"/>
              </a:ext>
            </a:extLst>
          </p:cNvPr>
          <p:cNvSpPr>
            <a:spLocks noGrp="1"/>
          </p:cNvSpPr>
          <p:nvPr>
            <p:ph idx="1"/>
          </p:nvPr>
        </p:nvSpPr>
        <p:spPr>
          <a:xfrm>
            <a:off x="457200" y="3359020"/>
            <a:ext cx="8229600" cy="2767143"/>
          </a:xfrm>
        </p:spPr>
        <p:txBody>
          <a:bodyPr/>
          <a:lstStyle/>
          <a:p>
            <a:r>
              <a:rPr lang="en-US" dirty="0"/>
              <a:t>But feel free to answer them for extra practice!</a:t>
            </a:r>
          </a:p>
        </p:txBody>
      </p:sp>
    </p:spTree>
    <p:extLst>
      <p:ext uri="{BB962C8B-B14F-4D97-AF65-F5344CB8AC3E}">
        <p14:creationId xmlns:p14="http://schemas.microsoft.com/office/powerpoint/2010/main" val="9495296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6906F-0AB2-2645-922C-8D886D0DF385}"/>
              </a:ext>
            </a:extLst>
          </p:cNvPr>
          <p:cNvSpPr>
            <a:spLocks noGrp="1"/>
          </p:cNvSpPr>
          <p:nvPr>
            <p:ph type="title"/>
          </p:nvPr>
        </p:nvSpPr>
        <p:spPr/>
        <p:txBody>
          <a:bodyPr/>
          <a:lstStyle/>
          <a:p>
            <a:r>
              <a:rPr lang="en-US" dirty="0"/>
              <a:t>For Live Session</a:t>
            </a:r>
          </a:p>
        </p:txBody>
      </p:sp>
      <p:sp>
        <p:nvSpPr>
          <p:cNvPr id="3" name="Content Placeholder 2">
            <a:extLst>
              <a:ext uri="{FF2B5EF4-FFF2-40B4-BE49-F238E27FC236}">
                <a16:creationId xmlns:a16="http://schemas.microsoft.com/office/drawing/2014/main" id="{5B98A395-C6AC-EF46-B7C5-F8248870EAB5}"/>
              </a:ext>
            </a:extLst>
          </p:cNvPr>
          <p:cNvSpPr>
            <a:spLocks noGrp="1"/>
          </p:cNvSpPr>
          <p:nvPr>
            <p:ph idx="1"/>
          </p:nvPr>
        </p:nvSpPr>
        <p:spPr>
          <a:xfrm>
            <a:off x="304800" y="1371600"/>
            <a:ext cx="8382000" cy="5410200"/>
          </a:xfrm>
        </p:spPr>
        <p:txBody>
          <a:bodyPr/>
          <a:lstStyle/>
          <a:p>
            <a:pPr marL="0" indent="0">
              <a:buNone/>
            </a:pPr>
            <a:r>
              <a:rPr lang="en-US" sz="1400" dirty="0"/>
              <a:t>1. On 3-5 PowerPoint slides and using the nycflight13 datasets, complete Exercises 1 – 5 (pages 186-187) from the Wickham text.  </a:t>
            </a:r>
          </a:p>
          <a:p>
            <a:pPr marL="0" indent="0">
              <a:buNone/>
            </a:pPr>
            <a:endParaRPr lang="en-US" sz="1400" dirty="0"/>
          </a:p>
          <a:p>
            <a:pPr marL="0" indent="0">
              <a:buNone/>
            </a:pPr>
            <a:r>
              <a:rPr lang="en-US" sz="1400" dirty="0"/>
              <a:t>2. Using the sentences dataset from </a:t>
            </a:r>
            <a:r>
              <a:rPr lang="en-US" sz="1400" dirty="0" err="1"/>
              <a:t>stringr</a:t>
            </a:r>
            <a:r>
              <a:rPr lang="en-US" sz="1400" dirty="0"/>
              <a:t> (that we used in this Unit) find all contractions and separate out the pieces before and after the apostrophe. Make a bar plot showing the frequency of the piece after the contraction.  </a:t>
            </a:r>
          </a:p>
          <a:p>
            <a:pPr marL="0" indent="0">
              <a:buNone/>
            </a:pPr>
            <a:endParaRPr lang="en-US" sz="1400" dirty="0"/>
          </a:p>
          <a:p>
            <a:pPr marL="0" indent="0">
              <a:buNone/>
            </a:pPr>
            <a:r>
              <a:rPr lang="en-US" sz="1400" dirty="0"/>
              <a:t>3. Using the NYT (New York Times) dataset from the last example in the videos, create an additional visualization.  Bonus: If you have time, improve the classifier if you have an idea of how to do so.  </a:t>
            </a:r>
          </a:p>
          <a:p>
            <a:pPr marL="0" indent="0">
              <a:buNone/>
            </a:pPr>
            <a:endParaRPr lang="en-US" sz="1400" dirty="0"/>
          </a:p>
          <a:p>
            <a:pPr marL="0" indent="0">
              <a:buNone/>
            </a:pPr>
            <a:r>
              <a:rPr lang="en-US" sz="1400" dirty="0"/>
              <a:t>4. Use the Twitter API to download tweets and analyze the frequency of positive and negative words to judge sentiment.  You will need the </a:t>
            </a:r>
            <a:r>
              <a:rPr lang="en-US" sz="1400" dirty="0" err="1"/>
              <a:t>tidytext</a:t>
            </a:r>
            <a:r>
              <a:rPr lang="en-US" sz="1400" dirty="0"/>
              <a:t> package and you can get a list of words that have been tagged as positive and negative using the function call </a:t>
            </a:r>
            <a:r>
              <a:rPr lang="en-US" sz="1400" dirty="0" err="1"/>
              <a:t>get_sentiment</a:t>
            </a:r>
            <a:r>
              <a:rPr lang="en-US" sz="1400" dirty="0"/>
              <a:t>(“</a:t>
            </a:r>
            <a:r>
              <a:rPr lang="en-US" sz="1400" dirty="0" err="1"/>
              <a:t>bing</a:t>
            </a:r>
            <a:r>
              <a:rPr lang="en-US" sz="1400" dirty="0"/>
              <a:t>”). </a:t>
            </a:r>
            <a:r>
              <a:rPr lang="en-US" sz="1400" dirty="0">
                <a:hlinkClick r:id="rId2"/>
              </a:rPr>
              <a:t>https://www.tidytextmining.com/sentiment.html</a:t>
            </a:r>
            <a:r>
              <a:rPr lang="en-US" sz="1400" dirty="0"/>
              <a:t>  You may choose the population of tweets you want to assess.  Examples would be: a) the last 24 hours  b) from the time of Hurricane Katrina c) from two Norman, OK and Austin Texas after the Texas / OU game, etc.  </a:t>
            </a:r>
          </a:p>
          <a:p>
            <a:pPr marL="0" indent="0">
              <a:buNone/>
            </a:pPr>
            <a:r>
              <a:rPr lang="en-US" sz="1400" dirty="0"/>
              <a:t>helpful </a:t>
            </a:r>
            <a:r>
              <a:rPr lang="en-US" sz="1400" dirty="0" err="1"/>
              <a:t>twitteR</a:t>
            </a:r>
            <a:r>
              <a:rPr lang="en-US" sz="1400" dirty="0"/>
              <a:t> functions are: </a:t>
            </a:r>
            <a:r>
              <a:rPr lang="en-US" sz="1400" dirty="0" err="1"/>
              <a:t>searchTwitter</a:t>
            </a:r>
            <a:r>
              <a:rPr lang="en-US" sz="1400" dirty="0"/>
              <a:t>(), </a:t>
            </a:r>
            <a:r>
              <a:rPr lang="en-US" sz="1400" dirty="0" err="1"/>
              <a:t>twListToDF</a:t>
            </a:r>
            <a:r>
              <a:rPr lang="en-US" sz="1400" dirty="0"/>
              <a:t>(), </a:t>
            </a:r>
            <a:r>
              <a:rPr lang="en-US" sz="1400" dirty="0" err="1"/>
              <a:t>availableTrendLocations</a:t>
            </a:r>
            <a:r>
              <a:rPr lang="en-US" sz="1400" dirty="0"/>
              <a:t>()</a:t>
            </a:r>
          </a:p>
          <a:p>
            <a:pPr marL="0" indent="0">
              <a:buNone/>
            </a:pPr>
            <a:r>
              <a:rPr lang="en-US" sz="1400" dirty="0">
                <a:hlinkClick r:id="rId3"/>
              </a:rPr>
              <a:t>https://www.rdocumentation.org/packages/twitteR/versions/1.1.9/topics/searchTwitter</a:t>
            </a:r>
            <a:endParaRPr lang="en-US" sz="1400" dirty="0"/>
          </a:p>
          <a:p>
            <a:pPr marL="0" indent="0">
              <a:buNone/>
            </a:pPr>
            <a:r>
              <a:rPr lang="en-US" sz="1400" dirty="0"/>
              <a:t>b = </a:t>
            </a:r>
            <a:r>
              <a:rPr lang="en-US" sz="1400" dirty="0" err="1"/>
              <a:t>searchTwitter</a:t>
            </a:r>
            <a:r>
              <a:rPr lang="en-US" sz="1400" dirty="0"/>
              <a:t>('Cowboys', geocode='32.7767,-96.7970,10mi’) #Dallas Cowboys in with 10 miles of Dallas)</a:t>
            </a:r>
          </a:p>
          <a:p>
            <a:pPr marL="0" indent="0">
              <a:buNone/>
            </a:pPr>
            <a:r>
              <a:rPr lang="en-US" sz="1400" dirty="0"/>
              <a:t>Dallas is geocode='32.7767,-96.7970,10mi  You can find other geocodes with a simple Google look up.  </a:t>
            </a:r>
          </a:p>
          <a:p>
            <a:pPr marL="0" indent="0">
              <a:buNone/>
            </a:pPr>
            <a:endParaRPr lang="en-US" sz="1600" dirty="0"/>
          </a:p>
          <a:p>
            <a:pPr marL="0" indent="0">
              <a:buNone/>
            </a:pPr>
            <a:endParaRPr lang="en-US" dirty="0"/>
          </a:p>
        </p:txBody>
      </p:sp>
    </p:spTree>
    <p:extLst>
      <p:ext uri="{BB962C8B-B14F-4D97-AF65-F5344CB8AC3E}">
        <p14:creationId xmlns:p14="http://schemas.microsoft.com/office/powerpoint/2010/main" val="32069775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1B8DE95-0D4D-46BA-9257-44F4A7C24106}"/>
              </a:ext>
            </a:extLst>
          </p:cNvPr>
          <p:cNvPicPr>
            <a:picLocks noChangeAspect="1"/>
          </p:cNvPicPr>
          <p:nvPr/>
        </p:nvPicPr>
        <p:blipFill>
          <a:blip r:embed="rId2"/>
          <a:stretch>
            <a:fillRect/>
          </a:stretch>
        </p:blipFill>
        <p:spPr>
          <a:xfrm>
            <a:off x="501162" y="2055886"/>
            <a:ext cx="7974623" cy="27462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8901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8EE3852-17E0-46B4-90A1-E6BF50955DE4}"/>
              </a:ext>
            </a:extLst>
          </p:cNvPr>
          <p:cNvPicPr>
            <a:picLocks noGrp="1" noChangeAspect="1"/>
          </p:cNvPicPr>
          <p:nvPr>
            <p:ph idx="1"/>
          </p:nvPr>
        </p:nvPicPr>
        <p:blipFill>
          <a:blip r:embed="rId2"/>
          <a:stretch>
            <a:fillRect/>
          </a:stretch>
        </p:blipFill>
        <p:spPr>
          <a:xfrm>
            <a:off x="422030" y="2150601"/>
            <a:ext cx="8229600" cy="314380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83638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1BAF2-4B9F-4F6B-A672-58BCD15659AC}"/>
              </a:ext>
            </a:extLst>
          </p:cNvPr>
          <p:cNvSpPr>
            <a:spLocks noGrp="1"/>
          </p:cNvSpPr>
          <p:nvPr>
            <p:ph type="title"/>
          </p:nvPr>
        </p:nvSpPr>
        <p:spPr/>
        <p:txBody>
          <a:bodyPr/>
          <a:lstStyle/>
          <a:p>
            <a:r>
              <a:rPr lang="en-US" dirty="0"/>
              <a:t>Code for Histogram</a:t>
            </a:r>
          </a:p>
        </p:txBody>
      </p:sp>
      <p:pic>
        <p:nvPicPr>
          <p:cNvPr id="4" name="Picture 3">
            <a:extLst>
              <a:ext uri="{FF2B5EF4-FFF2-40B4-BE49-F238E27FC236}">
                <a16:creationId xmlns:a16="http://schemas.microsoft.com/office/drawing/2014/main" id="{CF8E21A9-1D72-4E19-98D3-AB9ADE5FE9FE}"/>
              </a:ext>
            </a:extLst>
          </p:cNvPr>
          <p:cNvPicPr>
            <a:picLocks noChangeAspect="1"/>
          </p:cNvPicPr>
          <p:nvPr/>
        </p:nvPicPr>
        <p:blipFill>
          <a:blip r:embed="rId2"/>
          <a:stretch>
            <a:fillRect/>
          </a:stretch>
        </p:blipFill>
        <p:spPr>
          <a:xfrm>
            <a:off x="593480" y="2011342"/>
            <a:ext cx="7860073" cy="336285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03360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70367-9CE8-4BA2-9853-FD93E0B200B1}"/>
              </a:ext>
            </a:extLst>
          </p:cNvPr>
          <p:cNvSpPr>
            <a:spLocks noGrp="1"/>
          </p:cNvSpPr>
          <p:nvPr>
            <p:ph type="title"/>
          </p:nvPr>
        </p:nvSpPr>
        <p:spPr/>
        <p:txBody>
          <a:bodyPr/>
          <a:lstStyle/>
          <a:p>
            <a:r>
              <a:rPr lang="en-US" dirty="0"/>
              <a:t>Histograms</a:t>
            </a:r>
          </a:p>
        </p:txBody>
      </p:sp>
      <p:pic>
        <p:nvPicPr>
          <p:cNvPr id="4" name="Content Placeholder 3">
            <a:extLst>
              <a:ext uri="{FF2B5EF4-FFF2-40B4-BE49-F238E27FC236}">
                <a16:creationId xmlns:a16="http://schemas.microsoft.com/office/drawing/2014/main" id="{BA4D23FC-F5DD-40CC-8B36-CACEB041F388}"/>
              </a:ext>
            </a:extLst>
          </p:cNvPr>
          <p:cNvPicPr>
            <a:picLocks noGrp="1" noChangeAspect="1"/>
          </p:cNvPicPr>
          <p:nvPr>
            <p:ph idx="1"/>
          </p:nvPr>
        </p:nvPicPr>
        <p:blipFill>
          <a:blip r:embed="rId2"/>
          <a:stretch>
            <a:fillRect/>
          </a:stretch>
        </p:blipFill>
        <p:spPr>
          <a:xfrm>
            <a:off x="737928" y="1600200"/>
            <a:ext cx="7668143" cy="4525963"/>
          </a:xfrm>
          <a:prstGeom prst="rect">
            <a:avLst/>
          </a:prstGeom>
        </p:spPr>
      </p:pic>
    </p:spTree>
    <p:extLst>
      <p:ext uri="{BB962C8B-B14F-4D97-AF65-F5344CB8AC3E}">
        <p14:creationId xmlns:p14="http://schemas.microsoft.com/office/powerpoint/2010/main" val="1126630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2 (2-3 hours)</a:t>
            </a:r>
          </a:p>
        </p:txBody>
      </p:sp>
      <p:pic>
        <p:nvPicPr>
          <p:cNvPr id="3" name="Picture 2">
            <a:extLst>
              <a:ext uri="{FF2B5EF4-FFF2-40B4-BE49-F238E27FC236}">
                <a16:creationId xmlns:a16="http://schemas.microsoft.com/office/drawing/2014/main" id="{EEC7A98E-5FB3-C04C-BBA0-A279248869CB}"/>
              </a:ext>
            </a:extLst>
          </p:cNvPr>
          <p:cNvPicPr>
            <a:picLocks noChangeAspect="1"/>
          </p:cNvPicPr>
          <p:nvPr/>
        </p:nvPicPr>
        <p:blipFill>
          <a:blip r:embed="rId2"/>
          <a:stretch>
            <a:fillRect/>
          </a:stretch>
        </p:blipFill>
        <p:spPr>
          <a:xfrm>
            <a:off x="860433" y="1970689"/>
            <a:ext cx="7423134" cy="3878909"/>
          </a:xfrm>
          <a:prstGeom prst="rect">
            <a:avLst/>
          </a:prstGeom>
        </p:spPr>
      </p:pic>
    </p:spTree>
    <p:extLst>
      <p:ext uri="{BB962C8B-B14F-4D97-AF65-F5344CB8AC3E}">
        <p14:creationId xmlns:p14="http://schemas.microsoft.com/office/powerpoint/2010/main" val="2343831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p:txBody>
          <a:bodyPr/>
          <a:lstStyle/>
          <a:p>
            <a:r>
              <a:rPr lang="en-US" dirty="0"/>
              <a:t>FIFA STUDY</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110359" y="1600200"/>
            <a:ext cx="9033641" cy="4525963"/>
          </a:xfrm>
        </p:spPr>
        <p:txBody>
          <a:bodyPr/>
          <a:lstStyle/>
          <a:p>
            <a:pPr marL="0" indent="0">
              <a:buNone/>
            </a:pPr>
            <a:r>
              <a:rPr lang="en-US" sz="2000" dirty="0"/>
              <a:t>We previously used a dataset called FIFA </a:t>
            </a:r>
            <a:r>
              <a:rPr lang="en-US" sz="2000" dirty="0" err="1"/>
              <a:t>Players.csv</a:t>
            </a:r>
            <a:r>
              <a:rPr lang="en-US" sz="2000" dirty="0"/>
              <a:t> which contained information about Soccer players.  </a:t>
            </a:r>
          </a:p>
          <a:p>
            <a:pPr marL="0" indent="0">
              <a:buNone/>
            </a:pPr>
            <a:endParaRPr lang="en-US" sz="2000" dirty="0"/>
          </a:p>
          <a:p>
            <a:pPr marL="457200" indent="-457200">
              <a:buAutoNum type="alphaLcPeriod"/>
            </a:pPr>
            <a:r>
              <a:rPr lang="en-US" sz="2000" dirty="0"/>
              <a:t>Use the string functions and regular expressions to assess a relationship between height and weight among soccer players.  To do this you will need to manipulate the height and weight columns into columns that have numeric values of the height and weight.  Tell your story using 2 – 4 PPT Slides. </a:t>
            </a:r>
          </a:p>
          <a:p>
            <a:pPr marL="457200" indent="-457200">
              <a:buAutoNum type="alphaLcPeriod"/>
            </a:pPr>
            <a:endParaRPr lang="en-US" sz="2000" dirty="0"/>
          </a:p>
          <a:p>
            <a:pPr marL="457200" indent="-457200">
              <a:buAutoNum type="alphaLcPeriod"/>
            </a:pPr>
            <a:r>
              <a:rPr lang="en-US" sz="2000" dirty="0"/>
              <a:t>Next, assess this relationship between just the LB and LM positions.  (1 slide should do it.)</a:t>
            </a:r>
          </a:p>
        </p:txBody>
      </p:sp>
    </p:spTree>
    <p:extLst>
      <p:ext uri="{BB962C8B-B14F-4D97-AF65-F5344CB8AC3E}">
        <p14:creationId xmlns:p14="http://schemas.microsoft.com/office/powerpoint/2010/main" val="1119805033"/>
      </p:ext>
    </p:extLst>
  </p:cSld>
  <p:clrMapOvr>
    <a:masterClrMapping/>
  </p:clrMapOvr>
</p:sld>
</file>

<file path=ppt/theme/theme1.xml><?xml version="1.0" encoding="utf-8"?>
<a:theme xmlns:a="http://schemas.openxmlformats.org/drawingml/2006/main" name="1_Body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2U</Template>
  <TotalTime>2185</TotalTime>
  <Words>1262</Words>
  <Application>Microsoft Office PowerPoint</Application>
  <PresentationFormat>On-screen Show (4:3)</PresentationFormat>
  <Paragraphs>76</Paragraphs>
  <Slides>35</Slides>
  <Notes>0</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Cambria Math</vt:lpstr>
      <vt:lpstr>Garamond</vt:lpstr>
      <vt:lpstr>Palatino Linotype</vt:lpstr>
      <vt:lpstr>Times New Roman</vt:lpstr>
      <vt:lpstr>1_Body Slides</vt:lpstr>
      <vt:lpstr>For Live Session</vt:lpstr>
      <vt:lpstr>Part 1 (2 hours)</vt:lpstr>
      <vt:lpstr>BBALL STUDY</vt:lpstr>
      <vt:lpstr>PowerPoint Presentation</vt:lpstr>
      <vt:lpstr>PowerPoint Presentation</vt:lpstr>
      <vt:lpstr>Code for Histogram</vt:lpstr>
      <vt:lpstr>Histograms</vt:lpstr>
      <vt:lpstr>Part 2 (2-3 hours)</vt:lpstr>
      <vt:lpstr>FIFA STUDY</vt:lpstr>
      <vt:lpstr>Total inches for Height</vt:lpstr>
      <vt:lpstr>Weight</vt:lpstr>
      <vt:lpstr>PowerPoint Presentation</vt:lpstr>
      <vt:lpstr>Part 3 (2 – 4 hours)</vt:lpstr>
      <vt:lpstr>BABY NAMES</vt:lpstr>
      <vt:lpstr>Baby Names: Question 1</vt:lpstr>
      <vt:lpstr>a.</vt:lpstr>
      <vt:lpstr>b</vt:lpstr>
      <vt:lpstr>c</vt:lpstr>
      <vt:lpstr>d</vt:lpstr>
      <vt:lpstr>Baby Names: Question 2</vt:lpstr>
      <vt:lpstr>a</vt:lpstr>
      <vt:lpstr>b</vt:lpstr>
      <vt:lpstr>c</vt:lpstr>
      <vt:lpstr>c</vt:lpstr>
      <vt:lpstr>Baby Names: Question 3</vt:lpstr>
      <vt:lpstr>A &amp; B</vt:lpstr>
      <vt:lpstr>c</vt:lpstr>
      <vt:lpstr>d</vt:lpstr>
      <vt:lpstr>Baby Names: Question 4</vt:lpstr>
      <vt:lpstr>Summary </vt:lpstr>
      <vt:lpstr>Part 4 (≤1 hour)</vt:lpstr>
      <vt:lpstr>Takeaways </vt:lpstr>
      <vt:lpstr>PowerPoint Presentation</vt:lpstr>
      <vt:lpstr>NOT ASSIGNED … ALTERNATIVE QUESTIONS</vt:lpstr>
      <vt:lpstr>For Live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Live Session</dc:title>
  <dc:creator>Microsoft Office User</dc:creator>
  <cp:lastModifiedBy>Adeel Qureshi</cp:lastModifiedBy>
  <cp:revision>21</cp:revision>
  <dcterms:created xsi:type="dcterms:W3CDTF">2019-09-10T04:59:12Z</dcterms:created>
  <dcterms:modified xsi:type="dcterms:W3CDTF">2020-12-03T20:18:49Z</dcterms:modified>
</cp:coreProperties>
</file>

<file path=docProps/thumbnail.jpeg>
</file>